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9" r:id="rId5"/>
    <p:sldId id="261" r:id="rId6"/>
    <p:sldId id="289" r:id="rId7"/>
    <p:sldId id="262" r:id="rId8"/>
    <p:sldId id="263" r:id="rId9"/>
    <p:sldId id="293" r:id="rId10"/>
    <p:sldId id="264" r:id="rId11"/>
    <p:sldId id="265" r:id="rId12"/>
    <p:sldId id="278" r:id="rId13"/>
    <p:sldId id="290" r:id="rId14"/>
    <p:sldId id="266" r:id="rId15"/>
    <p:sldId id="267" r:id="rId16"/>
    <p:sldId id="268" r:id="rId17"/>
    <p:sldId id="269" r:id="rId18"/>
    <p:sldId id="272" r:id="rId19"/>
    <p:sldId id="273" r:id="rId20"/>
    <p:sldId id="274" r:id="rId21"/>
    <p:sldId id="283" r:id="rId22"/>
    <p:sldId id="284" r:id="rId23"/>
    <p:sldId id="286" r:id="rId24"/>
    <p:sldId id="287" r:id="rId25"/>
    <p:sldId id="291" r:id="rId26"/>
    <p:sldId id="282" r:id="rId27"/>
    <p:sldId id="29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4" d="100"/>
          <a:sy n="64" d="100"/>
        </p:scale>
        <p:origin x="1340"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36636D-D922-432D-A958-524484B5923D}" type="datetimeFigureOut">
              <a:rPr lang="en-US" smtClean="0"/>
              <a:pPr/>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36636D-D922-432D-A958-524484B5923D}" type="datetimeFigureOut">
              <a:rPr lang="en-US" smtClean="0"/>
              <a:pPr/>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36636D-D922-432D-A958-524484B5923D}" type="datetimeFigureOut">
              <a:rPr lang="en-US" smtClean="0"/>
              <a:pPr/>
              <a:t>10/20/2017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36636D-D922-432D-A958-524484B5923D}" type="datetimeFigureOut">
              <a:rPr lang="en-US" smtClean="0"/>
              <a:pPr/>
              <a:t>10/20/2017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10/20/2017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636D-D922-432D-A958-524484B5923D}" type="datetimeFigureOut">
              <a:rPr lang="en-US" smtClean="0"/>
              <a:pPr/>
              <a:t>10/20/2017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2" Type="http://schemas.openxmlformats.org/officeDocument/2006/relationships/hyperlink" Target="mailto:jon@ocdbaltimore.com" TargetMode="Externa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4067" y="4335462"/>
            <a:ext cx="7375440" cy="2095184"/>
          </a:xfrm>
        </p:spPr>
        <p:txBody>
          <a:bodyPr>
            <a:normAutofit/>
          </a:bodyPr>
          <a:lstStyle/>
          <a:p>
            <a:r>
              <a:rPr lang="en-US" dirty="0"/>
              <a:t>Jon Hershfield, MFT</a:t>
            </a:r>
          </a:p>
          <a:p>
            <a:r>
              <a:rPr lang="en-US" dirty="0"/>
              <a:t>October 24, 2017</a:t>
            </a:r>
          </a:p>
        </p:txBody>
      </p:sp>
      <p:sp>
        <p:nvSpPr>
          <p:cNvPr id="4" name="Title 3"/>
          <p:cNvSpPr>
            <a:spLocks noGrp="1"/>
          </p:cNvSpPr>
          <p:nvPr>
            <p:ph type="ctrTitle"/>
          </p:nvPr>
        </p:nvSpPr>
        <p:spPr>
          <a:xfrm>
            <a:off x="685800" y="2865437"/>
            <a:ext cx="7772400" cy="1470025"/>
          </a:xfrm>
        </p:spPr>
        <p:txBody>
          <a:bodyPr>
            <a:normAutofit fontScale="90000"/>
          </a:bodyPr>
          <a:lstStyle/>
          <a:p>
            <a:r>
              <a:rPr lang="en-US" dirty="0"/>
              <a:t>Applying Mindfulness to Traditional CBT Tools: How to Enhance What Works in Terms Your Clients Understand</a:t>
            </a:r>
          </a:p>
        </p:txBody>
      </p:sp>
    </p:spTree>
    <p:extLst>
      <p:ext uri="{BB962C8B-B14F-4D97-AF65-F5344CB8AC3E}">
        <p14:creationId xmlns:p14="http://schemas.microsoft.com/office/powerpoint/2010/main" val="4073683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as mental events</a:t>
            </a:r>
          </a:p>
        </p:txBody>
      </p:sp>
      <p:sp>
        <p:nvSpPr>
          <p:cNvPr id="3" name="Content Placeholder 2"/>
          <p:cNvSpPr>
            <a:spLocks noGrp="1"/>
          </p:cNvSpPr>
          <p:nvPr>
            <p:ph idx="1"/>
          </p:nvPr>
        </p:nvSpPr>
        <p:spPr/>
        <p:txBody>
          <a:bodyPr>
            <a:normAutofit lnSpcReduction="10000"/>
          </a:bodyPr>
          <a:lstStyle/>
          <a:p>
            <a:r>
              <a:rPr lang="en-US" dirty="0"/>
              <a:t>Thoughts are thoughts, not threats (not “</a:t>
            </a:r>
            <a:r>
              <a:rPr lang="en-US" i="1" dirty="0"/>
              <a:t>JUST</a:t>
            </a:r>
            <a:r>
              <a:rPr lang="en-US" dirty="0"/>
              <a:t> a thought” – which implies value)</a:t>
            </a:r>
          </a:p>
          <a:p>
            <a:r>
              <a:rPr lang="en-US" dirty="0"/>
              <a:t>Value is unknown, not intrinsic</a:t>
            </a:r>
          </a:p>
          <a:p>
            <a:r>
              <a:rPr lang="en-US" dirty="0"/>
              <a:t>To be acknowledged, observed</a:t>
            </a:r>
          </a:p>
          <a:p>
            <a:r>
              <a:rPr lang="en-US" dirty="0"/>
              <a:t>Be curious about them or disinterested, not avoidant</a:t>
            </a:r>
          </a:p>
        </p:txBody>
      </p:sp>
    </p:spTree>
    <p:extLst>
      <p:ext uri="{BB962C8B-B14F-4D97-AF65-F5344CB8AC3E}">
        <p14:creationId xmlns:p14="http://schemas.microsoft.com/office/powerpoint/2010/main" val="1180969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Feelings as raw data</a:t>
            </a:r>
          </a:p>
        </p:txBody>
      </p:sp>
      <p:sp>
        <p:nvSpPr>
          <p:cNvPr id="3" name="Content Placeholder 2"/>
          <p:cNvSpPr>
            <a:spLocks noGrp="1"/>
          </p:cNvSpPr>
          <p:nvPr>
            <p:ph idx="1"/>
          </p:nvPr>
        </p:nvSpPr>
        <p:spPr/>
        <p:txBody>
          <a:bodyPr>
            <a:normAutofit fontScale="85000" lnSpcReduction="10000"/>
          </a:bodyPr>
          <a:lstStyle/>
          <a:p>
            <a:r>
              <a:rPr lang="en-US" dirty="0"/>
              <a:t>Feelings are feelings, not facts</a:t>
            </a:r>
          </a:p>
          <a:p>
            <a:r>
              <a:rPr lang="en-US" dirty="0"/>
              <a:t>Not evidence, significance is unknown</a:t>
            </a:r>
          </a:p>
          <a:p>
            <a:r>
              <a:rPr lang="en-US" dirty="0"/>
              <a:t>Mental appraisals of physical sensations</a:t>
            </a:r>
          </a:p>
          <a:p>
            <a:r>
              <a:rPr lang="en-US" dirty="0"/>
              <a:t>To be experienced in the moment, not sought after or checked for</a:t>
            </a:r>
          </a:p>
          <a:p>
            <a:r>
              <a:rPr lang="en-US" dirty="0"/>
              <a:t>Pain (a present experience) vs. suffering (same experience plus a narrative and resistance)</a:t>
            </a:r>
          </a:p>
        </p:txBody>
      </p:sp>
    </p:spTree>
    <p:extLst>
      <p:ext uri="{BB962C8B-B14F-4D97-AF65-F5344CB8AC3E}">
        <p14:creationId xmlns:p14="http://schemas.microsoft.com/office/powerpoint/2010/main" val="3353623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Physical sensations as nerves firing</a:t>
            </a:r>
          </a:p>
        </p:txBody>
      </p:sp>
      <p:sp>
        <p:nvSpPr>
          <p:cNvPr id="3" name="Content Placeholder 2"/>
          <p:cNvSpPr>
            <a:spLocks noGrp="1"/>
          </p:cNvSpPr>
          <p:nvPr>
            <p:ph idx="1"/>
          </p:nvPr>
        </p:nvSpPr>
        <p:spPr>
          <a:xfrm>
            <a:off x="457200" y="1909522"/>
            <a:ext cx="8229600" cy="4525963"/>
          </a:xfrm>
        </p:spPr>
        <p:txBody>
          <a:bodyPr>
            <a:normAutofit fontScale="92500"/>
          </a:bodyPr>
          <a:lstStyle/>
          <a:p>
            <a:r>
              <a:rPr lang="en-US" dirty="0"/>
              <a:t>Not mandates to act</a:t>
            </a:r>
          </a:p>
          <a:p>
            <a:r>
              <a:rPr lang="en-US" dirty="0"/>
              <a:t>Also not evidence, personal significance uncertain (i.e. </a:t>
            </a:r>
            <a:r>
              <a:rPr lang="en-US" dirty="0" err="1"/>
              <a:t>groinal</a:t>
            </a:r>
            <a:r>
              <a:rPr lang="en-US" dirty="0"/>
              <a:t> response as fear or arousal)</a:t>
            </a:r>
          </a:p>
          <a:p>
            <a:r>
              <a:rPr lang="en-US" dirty="0"/>
              <a:t>Cause unknown</a:t>
            </a:r>
          </a:p>
          <a:p>
            <a:r>
              <a:rPr lang="en-US" dirty="0"/>
              <a:t>To be experienced, not explained unless medically impairing</a:t>
            </a:r>
          </a:p>
        </p:txBody>
      </p:sp>
    </p:spTree>
    <p:extLst>
      <p:ext uri="{BB962C8B-B14F-4D97-AF65-F5344CB8AC3E}">
        <p14:creationId xmlns:p14="http://schemas.microsoft.com/office/powerpoint/2010/main" val="1434103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Aquarium</a:t>
            </a:r>
          </a:p>
        </p:txBody>
      </p:sp>
      <p:sp>
        <p:nvSpPr>
          <p:cNvPr id="3" name="Content Placeholder 2"/>
          <p:cNvSpPr>
            <a:spLocks noGrp="1"/>
          </p:cNvSpPr>
          <p:nvPr>
            <p:ph idx="1"/>
          </p:nvPr>
        </p:nvSpPr>
        <p:spPr/>
        <p:txBody>
          <a:bodyPr>
            <a:normAutofit fontScale="85000" lnSpcReduction="20000"/>
          </a:bodyPr>
          <a:lstStyle/>
          <a:p>
            <a:r>
              <a:rPr lang="en-US" dirty="0"/>
              <a:t>To be mind</a:t>
            </a:r>
            <a:r>
              <a:rPr lang="en-US" i="1" dirty="0"/>
              <a:t>less </a:t>
            </a:r>
            <a:r>
              <a:rPr lang="en-US" dirty="0"/>
              <a:t> is to view your thoughts as sharks and yourself as being in the </a:t>
            </a:r>
            <a:r>
              <a:rPr lang="en-US" dirty="0" err="1"/>
              <a:t>sharktank</a:t>
            </a:r>
            <a:r>
              <a:rPr lang="en-US" dirty="0"/>
              <a:t> in imminent danger, reacting to evade being eaten</a:t>
            </a:r>
          </a:p>
          <a:p>
            <a:r>
              <a:rPr lang="en-US" dirty="0"/>
              <a:t>To be mind</a:t>
            </a:r>
            <a:r>
              <a:rPr lang="en-US" i="1" dirty="0"/>
              <a:t>ful </a:t>
            </a:r>
            <a:r>
              <a:rPr lang="en-US" dirty="0"/>
              <a:t> is to view yourself as standing in an aquarium, watching sharks swim by, allowing both the disturbing feelings that come with being near them and the curiosity about them free from the threat of annihilation</a:t>
            </a:r>
          </a:p>
        </p:txBody>
      </p:sp>
    </p:spTree>
    <p:extLst>
      <p:ext uri="{BB962C8B-B14F-4D97-AF65-F5344CB8AC3E}">
        <p14:creationId xmlns:p14="http://schemas.microsoft.com/office/powerpoint/2010/main" val="763319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Mindfulness and cognitive restructuring</a:t>
            </a:r>
          </a:p>
        </p:txBody>
      </p:sp>
      <p:sp>
        <p:nvSpPr>
          <p:cNvPr id="3" name="Content Placeholder 2"/>
          <p:cNvSpPr>
            <a:spLocks noGrp="1"/>
          </p:cNvSpPr>
          <p:nvPr>
            <p:ph idx="1"/>
          </p:nvPr>
        </p:nvSpPr>
        <p:spPr>
          <a:xfrm>
            <a:off x="457200" y="1828800"/>
            <a:ext cx="8229600" cy="4525963"/>
          </a:xfrm>
        </p:spPr>
        <p:txBody>
          <a:bodyPr>
            <a:normAutofit fontScale="92500"/>
          </a:bodyPr>
          <a:lstStyle/>
          <a:p>
            <a:r>
              <a:rPr lang="en-US" dirty="0"/>
              <a:t>Changing what-if to what-IS (attention to the process of thinking about the experience, not the content of the thoughts)</a:t>
            </a:r>
          </a:p>
          <a:p>
            <a:r>
              <a:rPr lang="en-US" dirty="0"/>
              <a:t>Not neutralizing or reassuring</a:t>
            </a:r>
          </a:p>
          <a:p>
            <a:r>
              <a:rPr lang="en-US" dirty="0"/>
              <a:t>Aim to discourage compulsions based on skepticism of the OCD logic, not to get certainty</a:t>
            </a:r>
          </a:p>
        </p:txBody>
      </p:sp>
    </p:spTree>
    <p:extLst>
      <p:ext uri="{BB962C8B-B14F-4D97-AF65-F5344CB8AC3E}">
        <p14:creationId xmlns:p14="http://schemas.microsoft.com/office/powerpoint/2010/main" val="1152747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Common distortions and reframes</a:t>
            </a:r>
          </a:p>
        </p:txBody>
      </p:sp>
      <p:sp>
        <p:nvSpPr>
          <p:cNvPr id="3" name="Content Placeholder 2"/>
          <p:cNvSpPr>
            <a:spLocks noGrp="1"/>
          </p:cNvSpPr>
          <p:nvPr>
            <p:ph idx="1"/>
          </p:nvPr>
        </p:nvSpPr>
        <p:spPr/>
        <p:txBody>
          <a:bodyPr>
            <a:normAutofit lnSpcReduction="10000"/>
          </a:bodyPr>
          <a:lstStyle/>
          <a:p>
            <a:r>
              <a:rPr lang="en-US" dirty="0"/>
              <a:t>Black-and-white</a:t>
            </a:r>
          </a:p>
          <a:p>
            <a:r>
              <a:rPr lang="en-US" dirty="0"/>
              <a:t>I am dirty and must wash.</a:t>
            </a:r>
          </a:p>
          <a:p>
            <a:r>
              <a:rPr lang="en-US" dirty="0"/>
              <a:t>I am uncomfortable because my finger touched something and I don’t know what was on it.  Washing may not be the best use of my time right now.</a:t>
            </a:r>
          </a:p>
        </p:txBody>
      </p:sp>
    </p:spTree>
    <p:extLst>
      <p:ext uri="{BB962C8B-B14F-4D97-AF65-F5344CB8AC3E}">
        <p14:creationId xmlns:p14="http://schemas.microsoft.com/office/powerpoint/2010/main" val="1854156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Common distortions and reframes</a:t>
            </a:r>
          </a:p>
        </p:txBody>
      </p:sp>
      <p:sp>
        <p:nvSpPr>
          <p:cNvPr id="3" name="Content Placeholder 2"/>
          <p:cNvSpPr>
            <a:spLocks noGrp="1"/>
          </p:cNvSpPr>
          <p:nvPr>
            <p:ph idx="1"/>
          </p:nvPr>
        </p:nvSpPr>
        <p:spPr/>
        <p:txBody>
          <a:bodyPr>
            <a:normAutofit lnSpcReduction="10000"/>
          </a:bodyPr>
          <a:lstStyle/>
          <a:p>
            <a:r>
              <a:rPr lang="en-US" dirty="0" err="1"/>
              <a:t>Catastrophizing</a:t>
            </a:r>
            <a:endParaRPr lang="en-US" dirty="0"/>
          </a:p>
          <a:p>
            <a:r>
              <a:rPr lang="en-US" dirty="0"/>
              <a:t>I’m will get AIDS and die unless I get tested asap.</a:t>
            </a:r>
          </a:p>
          <a:p>
            <a:r>
              <a:rPr lang="en-US" dirty="0"/>
              <a:t>This is a typical thought for me when I see a cut.  I can’t predict the future.  In my experience the tests provide little relief.</a:t>
            </a:r>
          </a:p>
        </p:txBody>
      </p:sp>
    </p:spTree>
    <p:extLst>
      <p:ext uri="{BB962C8B-B14F-4D97-AF65-F5344CB8AC3E}">
        <p14:creationId xmlns:p14="http://schemas.microsoft.com/office/powerpoint/2010/main" val="2800136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Common distortions and reframes</a:t>
            </a:r>
          </a:p>
        </p:txBody>
      </p:sp>
      <p:sp>
        <p:nvSpPr>
          <p:cNvPr id="3" name="Content Placeholder 2"/>
          <p:cNvSpPr>
            <a:spLocks noGrp="1"/>
          </p:cNvSpPr>
          <p:nvPr>
            <p:ph idx="1"/>
          </p:nvPr>
        </p:nvSpPr>
        <p:spPr/>
        <p:txBody>
          <a:bodyPr>
            <a:normAutofit fontScale="92500" lnSpcReduction="20000"/>
          </a:bodyPr>
          <a:lstStyle/>
          <a:p>
            <a:r>
              <a:rPr lang="en-US" dirty="0"/>
              <a:t>Emotional reasoning</a:t>
            </a:r>
          </a:p>
          <a:p>
            <a:r>
              <a:rPr lang="en-US" dirty="0"/>
              <a:t>I feel gay, I must be in denial.  I need to figure this out right now.</a:t>
            </a:r>
          </a:p>
          <a:p>
            <a:r>
              <a:rPr lang="en-US" dirty="0"/>
              <a:t>Things I obsess about make my heart rate go up and when I check my groin I notice sensations.  I could just finish the movie and accept I got my buttons pushed.</a:t>
            </a:r>
          </a:p>
        </p:txBody>
      </p:sp>
    </p:spTree>
    <p:extLst>
      <p:ext uri="{BB962C8B-B14F-4D97-AF65-F5344CB8AC3E}">
        <p14:creationId xmlns:p14="http://schemas.microsoft.com/office/powerpoint/2010/main" val="3799458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Mindfulness and ERP</a:t>
            </a:r>
          </a:p>
        </p:txBody>
      </p:sp>
      <p:sp>
        <p:nvSpPr>
          <p:cNvPr id="3" name="Content Placeholder 2"/>
          <p:cNvSpPr>
            <a:spLocks noGrp="1"/>
          </p:cNvSpPr>
          <p:nvPr>
            <p:ph idx="1"/>
          </p:nvPr>
        </p:nvSpPr>
        <p:spPr/>
        <p:txBody>
          <a:bodyPr>
            <a:normAutofit fontScale="92500" lnSpcReduction="20000"/>
          </a:bodyPr>
          <a:lstStyle/>
          <a:p>
            <a:r>
              <a:rPr lang="en-US" dirty="0"/>
              <a:t>Exposure with Response Prevention (ERP)</a:t>
            </a:r>
          </a:p>
          <a:p>
            <a:r>
              <a:rPr lang="en-US" dirty="0"/>
              <a:t>Gradually making contact with feared stimuli while resisting urges to compulsively neutralize or reassure</a:t>
            </a:r>
          </a:p>
          <a:p>
            <a:r>
              <a:rPr lang="en-US" dirty="0"/>
              <a:t>Mindfulness = ERP to being in the presence of unwanted thoughts/feelings without engaging in rituals</a:t>
            </a:r>
          </a:p>
        </p:txBody>
      </p:sp>
    </p:spTree>
    <p:extLst>
      <p:ext uri="{BB962C8B-B14F-4D97-AF65-F5344CB8AC3E}">
        <p14:creationId xmlns:p14="http://schemas.microsoft.com/office/powerpoint/2010/main" val="3828744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ERP Goals</a:t>
            </a:r>
          </a:p>
        </p:txBody>
      </p:sp>
      <p:sp>
        <p:nvSpPr>
          <p:cNvPr id="3" name="Content Placeholder 2"/>
          <p:cNvSpPr>
            <a:spLocks noGrp="1"/>
          </p:cNvSpPr>
          <p:nvPr>
            <p:ph idx="1"/>
          </p:nvPr>
        </p:nvSpPr>
        <p:spPr/>
        <p:txBody>
          <a:bodyPr>
            <a:normAutofit fontScale="70000" lnSpcReduction="20000"/>
          </a:bodyPr>
          <a:lstStyle/>
          <a:p>
            <a:r>
              <a:rPr lang="en-US" dirty="0"/>
              <a:t>Bring the unwanted thought or feeling into the present moment</a:t>
            </a:r>
          </a:p>
          <a:p>
            <a:r>
              <a:rPr lang="en-US" dirty="0"/>
              <a:t>Stay with the discomfort associated with uncertainty about the thought/feeling</a:t>
            </a:r>
          </a:p>
          <a:p>
            <a:r>
              <a:rPr lang="en-US" dirty="0"/>
              <a:t>Resist the urge to avoid or change this discomfort</a:t>
            </a:r>
          </a:p>
          <a:p>
            <a:r>
              <a:rPr lang="en-US" dirty="0"/>
              <a:t>Willingness to cope with all possible outcomes because there’s no other choice</a:t>
            </a:r>
          </a:p>
          <a:p>
            <a:r>
              <a:rPr lang="en-US" dirty="0"/>
              <a:t>Habituation (reduced anxiety over time) and/or inhibitory learning (reduced reactivity to anxiety as a threat signal)</a:t>
            </a:r>
          </a:p>
        </p:txBody>
      </p:sp>
    </p:spTree>
    <p:extLst>
      <p:ext uri="{BB962C8B-B14F-4D97-AF65-F5344CB8AC3E}">
        <p14:creationId xmlns:p14="http://schemas.microsoft.com/office/powerpoint/2010/main" val="2916833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pay attention to mindfulness for OCD?</a:t>
            </a:r>
          </a:p>
        </p:txBody>
      </p:sp>
      <p:sp>
        <p:nvSpPr>
          <p:cNvPr id="3" name="Content Placeholder 2"/>
          <p:cNvSpPr>
            <a:spLocks noGrp="1"/>
          </p:cNvSpPr>
          <p:nvPr>
            <p:ph idx="1"/>
          </p:nvPr>
        </p:nvSpPr>
        <p:spPr>
          <a:xfrm>
            <a:off x="457200" y="1745949"/>
            <a:ext cx="8229600" cy="4525963"/>
          </a:xfrm>
        </p:spPr>
        <p:txBody>
          <a:bodyPr>
            <a:normAutofit/>
          </a:bodyPr>
          <a:lstStyle/>
          <a:p>
            <a:r>
              <a:rPr lang="en-US" dirty="0"/>
              <a:t>Two core problems of OCD:</a:t>
            </a:r>
          </a:p>
          <a:p>
            <a:pPr lvl="1"/>
            <a:r>
              <a:rPr lang="en-US" dirty="0"/>
              <a:t>failure to notice when getting carried away by thoughts/slipping into rituals</a:t>
            </a:r>
          </a:p>
          <a:p>
            <a:pPr lvl="1"/>
            <a:r>
              <a:rPr lang="en-US" dirty="0"/>
              <a:t>Difficulty returning from thoughts without precondition (i.e. without ritualizing)</a:t>
            </a:r>
          </a:p>
        </p:txBody>
      </p:sp>
    </p:spTree>
    <p:extLst>
      <p:ext uri="{BB962C8B-B14F-4D97-AF65-F5344CB8AC3E}">
        <p14:creationId xmlns:p14="http://schemas.microsoft.com/office/powerpoint/2010/main" val="659075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Mindfulness Goals</a:t>
            </a:r>
          </a:p>
        </p:txBody>
      </p:sp>
      <p:sp>
        <p:nvSpPr>
          <p:cNvPr id="3" name="Content Placeholder 2"/>
          <p:cNvSpPr>
            <a:spLocks noGrp="1"/>
          </p:cNvSpPr>
          <p:nvPr>
            <p:ph idx="1"/>
          </p:nvPr>
        </p:nvSpPr>
        <p:spPr/>
        <p:txBody>
          <a:bodyPr>
            <a:normAutofit/>
          </a:bodyPr>
          <a:lstStyle/>
          <a:p>
            <a:r>
              <a:rPr lang="en-US" dirty="0"/>
              <a:t>Allow unwanted thoughts and feelings to be present when they occur</a:t>
            </a:r>
          </a:p>
          <a:p>
            <a:r>
              <a:rPr lang="en-US" dirty="0"/>
              <a:t>Acknowledge the associated discomfort</a:t>
            </a:r>
          </a:p>
          <a:p>
            <a:r>
              <a:rPr lang="en-US" dirty="0"/>
              <a:t>Observe (not react to) urges to avoid or change the discomfort/reduced reactivity</a:t>
            </a:r>
          </a:p>
        </p:txBody>
      </p:sp>
    </p:spTree>
    <p:extLst>
      <p:ext uri="{BB962C8B-B14F-4D97-AF65-F5344CB8AC3E}">
        <p14:creationId xmlns:p14="http://schemas.microsoft.com/office/powerpoint/2010/main" val="1820593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Basic meditation (the “practice” of mindfulness)</a:t>
            </a:r>
          </a:p>
        </p:txBody>
      </p:sp>
      <p:sp>
        <p:nvSpPr>
          <p:cNvPr id="3" name="Content Placeholder 2"/>
          <p:cNvSpPr>
            <a:spLocks noGrp="1"/>
          </p:cNvSpPr>
          <p:nvPr>
            <p:ph idx="1"/>
          </p:nvPr>
        </p:nvSpPr>
        <p:spPr>
          <a:xfrm>
            <a:off x="457200" y="2005100"/>
            <a:ext cx="8431788" cy="4852900"/>
          </a:xfrm>
        </p:spPr>
        <p:txBody>
          <a:bodyPr>
            <a:normAutofit fontScale="77500" lnSpcReduction="20000"/>
          </a:bodyPr>
          <a:lstStyle/>
          <a:p>
            <a:r>
              <a:rPr lang="en-US" sz="3400" dirty="0"/>
              <a:t>Checking in: “Here I am in this space.”  The weight of the body.  Touch: Feet on the floor, legs on the seat, hands on the lap, air on the face.  Tastes, smells.  Sounds: Opening up the ears to sounds close and far away.  </a:t>
            </a:r>
          </a:p>
          <a:p>
            <a:r>
              <a:rPr lang="en-US" sz="3400" dirty="0"/>
              <a:t>Resting attention on the anchor (e.g. the breath coming in and going out)</a:t>
            </a:r>
          </a:p>
          <a:p>
            <a:r>
              <a:rPr lang="en-US" sz="3400" dirty="0"/>
              <a:t>Noticing when attention is not on the anchor</a:t>
            </a:r>
          </a:p>
          <a:p>
            <a:r>
              <a:rPr lang="en-US" sz="3400" dirty="0"/>
              <a:t>Resting attention on the anchor (beginning again)</a:t>
            </a:r>
            <a:endParaRPr lang="en-US" dirty="0"/>
          </a:p>
        </p:txBody>
      </p:sp>
    </p:spTree>
    <p:extLst>
      <p:ext uri="{BB962C8B-B14F-4D97-AF65-F5344CB8AC3E}">
        <p14:creationId xmlns:p14="http://schemas.microsoft.com/office/powerpoint/2010/main" val="4106381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9809"/>
            <a:ext cx="8229600" cy="1143000"/>
          </a:xfrm>
        </p:spPr>
        <p:txBody>
          <a:bodyPr>
            <a:normAutofit fontScale="90000"/>
          </a:bodyPr>
          <a:lstStyle/>
          <a:p>
            <a:r>
              <a:rPr lang="en-US" dirty="0"/>
              <a:t>Basic meditation (the “practice” of mindfulness)</a:t>
            </a:r>
          </a:p>
        </p:txBody>
      </p:sp>
      <p:sp>
        <p:nvSpPr>
          <p:cNvPr id="3" name="Content Placeholder 2"/>
          <p:cNvSpPr>
            <a:spLocks noGrp="1"/>
          </p:cNvSpPr>
          <p:nvPr>
            <p:ph idx="1"/>
          </p:nvPr>
        </p:nvSpPr>
        <p:spPr>
          <a:xfrm>
            <a:off x="457200" y="1811449"/>
            <a:ext cx="8229600" cy="4622317"/>
          </a:xfrm>
        </p:spPr>
        <p:txBody>
          <a:bodyPr>
            <a:noAutofit/>
          </a:bodyPr>
          <a:lstStyle/>
          <a:p>
            <a:r>
              <a:rPr lang="en-US" sz="2400" dirty="0"/>
              <a:t>To develop the practice of noticing and returning, mental noting (labelling thinking, feeling, itching, boredom, heartbeat, irritation, </a:t>
            </a:r>
            <a:r>
              <a:rPr lang="en-US" sz="2400" dirty="0" err="1"/>
              <a:t>etc</a:t>
            </a:r>
            <a:r>
              <a:rPr lang="en-US" sz="2400" dirty="0"/>
              <a:t>) can be included</a:t>
            </a:r>
          </a:p>
          <a:p>
            <a:r>
              <a:rPr lang="en-US" sz="2400" dirty="0"/>
              <a:t>Amount of time not particularly important.  5-20 minutes plenty.  To be viewed as an exercise in OCD treatment, not an enlightenment path.</a:t>
            </a:r>
          </a:p>
          <a:p>
            <a:r>
              <a:rPr lang="en-US" sz="2400" dirty="0"/>
              <a:t>Guided apps can be useful (e.g. Headspace, 10</a:t>
            </a:r>
            <a:r>
              <a:rPr lang="en-US" sz="2400"/>
              <a:t>% Happier)</a:t>
            </a:r>
            <a:endParaRPr lang="en-US" sz="2400" dirty="0"/>
          </a:p>
        </p:txBody>
      </p:sp>
    </p:spTree>
    <p:extLst>
      <p:ext uri="{BB962C8B-B14F-4D97-AF65-F5344CB8AC3E}">
        <p14:creationId xmlns:p14="http://schemas.microsoft.com/office/powerpoint/2010/main" val="212792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Meditation Can Help</a:t>
            </a:r>
          </a:p>
        </p:txBody>
      </p:sp>
      <p:sp>
        <p:nvSpPr>
          <p:cNvPr id="3" name="Content Placeholder 2"/>
          <p:cNvSpPr>
            <a:spLocks noGrp="1"/>
          </p:cNvSpPr>
          <p:nvPr>
            <p:ph idx="1"/>
          </p:nvPr>
        </p:nvSpPr>
        <p:spPr>
          <a:xfrm>
            <a:off x="0" y="1600200"/>
            <a:ext cx="9144000" cy="5257800"/>
          </a:xfrm>
        </p:spPr>
        <p:txBody>
          <a:bodyPr>
            <a:noAutofit/>
          </a:bodyPr>
          <a:lstStyle/>
          <a:p>
            <a:r>
              <a:rPr lang="en-US" sz="2400" dirty="0"/>
              <a:t>Adds an additional tool to the tool box (but beware of using meditation as escape from pain)</a:t>
            </a:r>
          </a:p>
          <a:p>
            <a:r>
              <a:rPr lang="en-US" sz="2400" dirty="0"/>
              <a:t>Reinforces the concept of homework completion and discipline in overcoming OCD.</a:t>
            </a:r>
          </a:p>
          <a:p>
            <a:r>
              <a:rPr lang="en-US" sz="2400" dirty="0"/>
              <a:t>Built-in ERP to fears of inadequacy, unwanted thoughts/feelings, and fear of wasting time.</a:t>
            </a:r>
          </a:p>
        </p:txBody>
      </p:sp>
    </p:spTree>
    <p:extLst>
      <p:ext uri="{BB962C8B-B14F-4D97-AF65-F5344CB8AC3E}">
        <p14:creationId xmlns:p14="http://schemas.microsoft.com/office/powerpoint/2010/main" val="194896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600" dirty="0"/>
              <a:t>Allows for the question, “What would I do in this moment if this trigger occurred while I was meditating?”</a:t>
            </a:r>
          </a:p>
          <a:p>
            <a:r>
              <a:rPr lang="en-US" sz="2600" dirty="0"/>
              <a:t>Makes the assessment of “thoughts as thoughts” more habitual/instinctual, less prone to ritualizing, taking the bait, or self-reassuring.</a:t>
            </a:r>
          </a:p>
          <a:p>
            <a:endParaRPr lang="en-US" dirty="0"/>
          </a:p>
        </p:txBody>
      </p:sp>
      <p:sp>
        <p:nvSpPr>
          <p:cNvPr id="4" name="Title 1"/>
          <p:cNvSpPr>
            <a:spLocks noGrp="1"/>
          </p:cNvSpPr>
          <p:nvPr>
            <p:ph type="title"/>
          </p:nvPr>
        </p:nvSpPr>
        <p:spPr/>
        <p:txBody>
          <a:bodyPr/>
          <a:lstStyle/>
          <a:p>
            <a:r>
              <a:rPr lang="en-US" dirty="0"/>
              <a:t>Why Meditation Can Help</a:t>
            </a:r>
          </a:p>
        </p:txBody>
      </p:sp>
    </p:spTree>
    <p:extLst>
      <p:ext uri="{BB962C8B-B14F-4D97-AF65-F5344CB8AC3E}">
        <p14:creationId xmlns:p14="http://schemas.microsoft.com/office/powerpoint/2010/main" val="23636066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Meditation Challenges</a:t>
            </a:r>
          </a:p>
        </p:txBody>
      </p:sp>
      <p:sp>
        <p:nvSpPr>
          <p:cNvPr id="3" name="Content Placeholder 2"/>
          <p:cNvSpPr>
            <a:spLocks noGrp="1"/>
          </p:cNvSpPr>
          <p:nvPr>
            <p:ph idx="1"/>
          </p:nvPr>
        </p:nvSpPr>
        <p:spPr/>
        <p:txBody>
          <a:bodyPr>
            <a:normAutofit fontScale="85000" lnSpcReduction="10000"/>
          </a:bodyPr>
          <a:lstStyle/>
          <a:p>
            <a:r>
              <a:rPr lang="en-US" dirty="0"/>
              <a:t>Asking an OCD sufferer to clear their mind is counterproductive – do not clear, notice busy</a:t>
            </a:r>
          </a:p>
          <a:p>
            <a:r>
              <a:rPr lang="en-US" dirty="0"/>
              <a:t>10,000 hands pulling you away from your anchor – meditation may seem impossible</a:t>
            </a:r>
          </a:p>
          <a:p>
            <a:r>
              <a:rPr lang="en-US" dirty="0"/>
              <a:t>Performance evaluation, more effort = less success</a:t>
            </a:r>
          </a:p>
          <a:p>
            <a:r>
              <a:rPr lang="en-US" dirty="0"/>
              <a:t>Trying to relax</a:t>
            </a:r>
          </a:p>
        </p:txBody>
      </p:sp>
    </p:spTree>
    <p:extLst>
      <p:ext uri="{BB962C8B-B14F-4D97-AF65-F5344CB8AC3E}">
        <p14:creationId xmlns:p14="http://schemas.microsoft.com/office/powerpoint/2010/main" val="2913157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Mindfulness Attacks</a:t>
            </a:r>
          </a:p>
        </p:txBody>
      </p:sp>
      <p:sp>
        <p:nvSpPr>
          <p:cNvPr id="3" name="Content Placeholder 2"/>
          <p:cNvSpPr>
            <a:spLocks noGrp="1"/>
          </p:cNvSpPr>
          <p:nvPr>
            <p:ph idx="1"/>
          </p:nvPr>
        </p:nvSpPr>
        <p:spPr/>
        <p:txBody>
          <a:bodyPr>
            <a:normAutofit fontScale="92500" lnSpcReduction="10000"/>
          </a:bodyPr>
          <a:lstStyle/>
          <a:p>
            <a:r>
              <a:rPr lang="en-US" dirty="0"/>
              <a:t>Thoughts are “just” thoughts is a judgment</a:t>
            </a:r>
          </a:p>
          <a:p>
            <a:r>
              <a:rPr lang="en-US" dirty="0"/>
              <a:t>“It’s not me, it</a:t>
            </a:r>
            <a:r>
              <a:rPr lang="fr-FR" dirty="0"/>
              <a:t>’</a:t>
            </a:r>
            <a:r>
              <a:rPr lang="en-US" dirty="0"/>
              <a:t>s my OCD” vs. “It is me and so be it.” – the problem with relabeling/reattributing</a:t>
            </a:r>
          </a:p>
          <a:p>
            <a:r>
              <a:rPr lang="en-US" dirty="0"/>
              <a:t>Perfectionism and the solving ritual</a:t>
            </a:r>
          </a:p>
          <a:p>
            <a:r>
              <a:rPr lang="en-US" dirty="0"/>
              <a:t>Checking the present</a:t>
            </a:r>
          </a:p>
          <a:p>
            <a:r>
              <a:rPr lang="en-US" dirty="0"/>
              <a:t>Meditation as a compulsion</a:t>
            </a:r>
          </a:p>
        </p:txBody>
      </p:sp>
    </p:spTree>
    <p:extLst>
      <p:ext uri="{BB962C8B-B14F-4D97-AF65-F5344CB8AC3E}">
        <p14:creationId xmlns:p14="http://schemas.microsoft.com/office/powerpoint/2010/main" val="4489296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p:txBody>
          <a:bodyPr/>
          <a:lstStyle/>
          <a:p>
            <a:r>
              <a:rPr lang="en-US" dirty="0">
                <a:hlinkClick r:id="rId2"/>
              </a:rPr>
              <a:t>jon@ocdbaltimore.com</a:t>
            </a:r>
            <a:endParaRPr lang="en-US" dirty="0"/>
          </a:p>
          <a:p>
            <a:r>
              <a:rPr lang="en-US" dirty="0"/>
              <a:t>ocdbaltimore.com</a:t>
            </a:r>
          </a:p>
          <a:p>
            <a:r>
              <a:rPr lang="en-US" dirty="0"/>
              <a:t>410-927-5462</a:t>
            </a:r>
          </a:p>
        </p:txBody>
      </p:sp>
    </p:spTree>
    <p:extLst>
      <p:ext uri="{BB962C8B-B14F-4D97-AF65-F5344CB8AC3E}">
        <p14:creationId xmlns:p14="http://schemas.microsoft.com/office/powerpoint/2010/main" val="4102259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Mindfulness</a:t>
            </a:r>
          </a:p>
        </p:txBody>
      </p:sp>
      <p:sp>
        <p:nvSpPr>
          <p:cNvPr id="3" name="Content Placeholder 2"/>
          <p:cNvSpPr>
            <a:spLocks noGrp="1"/>
          </p:cNvSpPr>
          <p:nvPr>
            <p:ph idx="1"/>
          </p:nvPr>
        </p:nvSpPr>
        <p:spPr/>
        <p:txBody>
          <a:bodyPr>
            <a:normAutofit/>
          </a:bodyPr>
          <a:lstStyle/>
          <a:p>
            <a:r>
              <a:rPr lang="en-US" dirty="0"/>
              <a:t>The ability to observe experiences as they are in the present moment without judgment</a:t>
            </a:r>
          </a:p>
          <a:p>
            <a:r>
              <a:rPr lang="en-US" dirty="0"/>
              <a:t>Necessarily involves increasing awareness, noticing when distracted from the present moment, and returning without judgment</a:t>
            </a:r>
          </a:p>
          <a:p>
            <a:endParaRPr lang="en-US" dirty="0"/>
          </a:p>
        </p:txBody>
      </p:sp>
    </p:spTree>
    <p:extLst>
      <p:ext uri="{BB962C8B-B14F-4D97-AF65-F5344CB8AC3E}">
        <p14:creationId xmlns:p14="http://schemas.microsoft.com/office/powerpoint/2010/main" val="304335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Incorporating Mindfulness with the Core Elements of CBT</a:t>
            </a:r>
          </a:p>
        </p:txBody>
      </p:sp>
      <p:sp>
        <p:nvSpPr>
          <p:cNvPr id="3" name="Content Placeholder 2"/>
          <p:cNvSpPr>
            <a:spLocks noGrp="1"/>
          </p:cNvSpPr>
          <p:nvPr>
            <p:ph idx="1"/>
          </p:nvPr>
        </p:nvSpPr>
        <p:spPr>
          <a:xfrm>
            <a:off x="457200" y="1898374"/>
            <a:ext cx="8229600" cy="4525963"/>
          </a:xfrm>
        </p:spPr>
        <p:txBody>
          <a:bodyPr>
            <a:normAutofit fontScale="92500" lnSpcReduction="20000"/>
          </a:bodyPr>
          <a:lstStyle/>
          <a:p>
            <a:r>
              <a:rPr lang="en-US" dirty="0"/>
              <a:t>Psycho-education on the disorder and its treatment conceptualization</a:t>
            </a:r>
          </a:p>
          <a:p>
            <a:r>
              <a:rPr lang="en-US" dirty="0"/>
              <a:t>Cognitive restructuring – challenging distorted thought processes that lead to compulsive behavior</a:t>
            </a:r>
          </a:p>
          <a:p>
            <a:r>
              <a:rPr lang="en-US" dirty="0"/>
              <a:t>Behavioral therapy – exposure with response prevention (ERP)</a:t>
            </a:r>
          </a:p>
        </p:txBody>
      </p:sp>
    </p:spTree>
    <p:extLst>
      <p:ext uri="{BB962C8B-B14F-4D97-AF65-F5344CB8AC3E}">
        <p14:creationId xmlns:p14="http://schemas.microsoft.com/office/powerpoint/2010/main" val="1235634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Psychoeducation</a:t>
            </a:r>
            <a:r>
              <a:rPr lang="en-US" dirty="0"/>
              <a:t> and Mindfulness</a:t>
            </a:r>
          </a:p>
        </p:txBody>
      </p:sp>
      <p:sp>
        <p:nvSpPr>
          <p:cNvPr id="3" name="Content Placeholder 2"/>
          <p:cNvSpPr>
            <a:spLocks noGrp="1"/>
          </p:cNvSpPr>
          <p:nvPr>
            <p:ph idx="1"/>
          </p:nvPr>
        </p:nvSpPr>
        <p:spPr/>
        <p:txBody>
          <a:bodyPr>
            <a:normAutofit/>
          </a:bodyPr>
          <a:lstStyle/>
          <a:p>
            <a:r>
              <a:rPr lang="en-US" dirty="0"/>
              <a:t>After explaining O-C cycle, negative reinforcement, habituation, ERP, etc., clients still want to know:</a:t>
            </a:r>
          </a:p>
          <a:p>
            <a:pPr lvl="1"/>
            <a:r>
              <a:rPr lang="en-US" dirty="0"/>
              <a:t>Why do I think this way?</a:t>
            </a:r>
          </a:p>
          <a:p>
            <a:pPr lvl="1"/>
            <a:r>
              <a:rPr lang="en-US" dirty="0"/>
              <a:t>Do other people have these thoughts?</a:t>
            </a:r>
          </a:p>
          <a:p>
            <a:pPr lvl="1"/>
            <a:r>
              <a:rPr lang="en-US" dirty="0"/>
              <a:t>Why do these thoughts seem so important?</a:t>
            </a:r>
          </a:p>
        </p:txBody>
      </p:sp>
    </p:spTree>
    <p:extLst>
      <p:ext uri="{BB962C8B-B14F-4D97-AF65-F5344CB8AC3E}">
        <p14:creationId xmlns:p14="http://schemas.microsoft.com/office/powerpoint/2010/main" val="3116418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Ask, When’s your birthday?</a:t>
            </a:r>
          </a:p>
        </p:txBody>
      </p:sp>
      <p:sp>
        <p:nvSpPr>
          <p:cNvPr id="3" name="Content Placeholder 2"/>
          <p:cNvSpPr>
            <a:spLocks noGrp="1"/>
          </p:cNvSpPr>
          <p:nvPr>
            <p:ph idx="1"/>
          </p:nvPr>
        </p:nvSpPr>
        <p:spPr/>
        <p:txBody>
          <a:bodyPr/>
          <a:lstStyle/>
          <a:p>
            <a:r>
              <a:rPr lang="en-US" dirty="0"/>
              <a:t>To get the answer, you look inside the brain, find the birthday file and report on it</a:t>
            </a:r>
          </a:p>
          <a:p>
            <a:r>
              <a:rPr lang="en-US" i="1" dirty="0"/>
              <a:t>That which you look through </a:t>
            </a:r>
            <a:r>
              <a:rPr lang="en-US" dirty="0"/>
              <a:t>to see what’s in the brain is called the mind</a:t>
            </a:r>
          </a:p>
          <a:p>
            <a:r>
              <a:rPr lang="en-US" dirty="0"/>
              <a:t>You are the observer of what the mind reveals</a:t>
            </a:r>
          </a:p>
        </p:txBody>
      </p:sp>
    </p:spTree>
    <p:extLst>
      <p:ext uri="{BB962C8B-B14F-4D97-AF65-F5344CB8AC3E}">
        <p14:creationId xmlns:p14="http://schemas.microsoft.com/office/powerpoint/2010/main" val="3697082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spotlight</a:t>
            </a:r>
          </a:p>
        </p:txBody>
      </p:sp>
      <p:pic>
        <p:nvPicPr>
          <p:cNvPr id="6" name="Content Placeholder 5"/>
          <p:cNvPicPr>
            <a:picLocks noGrp="1" noChangeAspect="1"/>
          </p:cNvPicPr>
          <p:nvPr>
            <p:ph idx="1"/>
          </p:nvPr>
        </p:nvPicPr>
        <p:blipFill>
          <a:blip r:embed="rId2"/>
          <a:srcRect t="951" b="951"/>
          <a:stretch>
            <a:fillRect/>
          </a:stretch>
        </p:blipFill>
        <p:spPr/>
      </p:pic>
      <p:sp>
        <p:nvSpPr>
          <p:cNvPr id="3" name="TextBox 2"/>
          <p:cNvSpPr txBox="1"/>
          <p:nvPr/>
        </p:nvSpPr>
        <p:spPr>
          <a:xfrm>
            <a:off x="457200" y="6348369"/>
            <a:ext cx="822960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lvl="0"/>
            <a:r>
              <a:rPr lang="en-US" sz="1200" dirty="0"/>
              <a:t>Hershfield, J and </a:t>
            </a:r>
            <a:r>
              <a:rPr lang="en-US" sz="1200" dirty="0" err="1"/>
              <a:t>Corboy</a:t>
            </a:r>
            <a:r>
              <a:rPr lang="en-US" sz="1200" dirty="0"/>
              <a:t>, T. (2013) </a:t>
            </a:r>
            <a:r>
              <a:rPr lang="en-US" sz="1200" u="sng" dirty="0"/>
              <a:t>The Mindfulness Workbook For OCD: A Guide to Overcoming Obsessions and Compulsions Using Mindfulness and Cognitive Behavioral Therapy</a:t>
            </a:r>
            <a:r>
              <a:rPr lang="en-US" sz="1200" dirty="0"/>
              <a:t>. New Harbinger Publications: Oakland, CA</a:t>
            </a:r>
          </a:p>
        </p:txBody>
      </p:sp>
    </p:spTree>
    <p:extLst>
      <p:ext uri="{BB962C8B-B14F-4D97-AF65-F5344CB8AC3E}">
        <p14:creationId xmlns:p14="http://schemas.microsoft.com/office/powerpoint/2010/main" val="2270163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spotlight</a:t>
            </a:r>
          </a:p>
        </p:txBody>
      </p:sp>
      <p:pic>
        <p:nvPicPr>
          <p:cNvPr id="5" name="Content Placeholder 4"/>
          <p:cNvPicPr>
            <a:picLocks noGrp="1" noChangeAspect="1"/>
          </p:cNvPicPr>
          <p:nvPr>
            <p:ph idx="1"/>
          </p:nvPr>
        </p:nvPicPr>
        <p:blipFill>
          <a:blip r:embed="rId2"/>
          <a:srcRect t="2295" b="2295"/>
          <a:stretch>
            <a:fillRect/>
          </a:stretch>
        </p:blipFill>
        <p:spPr/>
      </p:pic>
      <p:sp>
        <p:nvSpPr>
          <p:cNvPr id="6" name="TextBox 5"/>
          <p:cNvSpPr txBox="1"/>
          <p:nvPr/>
        </p:nvSpPr>
        <p:spPr>
          <a:xfrm>
            <a:off x="457200" y="6348369"/>
            <a:ext cx="822960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lvl="0"/>
            <a:r>
              <a:rPr lang="en-US" sz="1200" dirty="0"/>
              <a:t>Hershfield, J and </a:t>
            </a:r>
            <a:r>
              <a:rPr lang="en-US" sz="1200" dirty="0" err="1"/>
              <a:t>Corboy</a:t>
            </a:r>
            <a:r>
              <a:rPr lang="en-US" sz="1200" dirty="0"/>
              <a:t>, T. (2013) </a:t>
            </a:r>
            <a:r>
              <a:rPr lang="en-US" sz="1200" u="sng" dirty="0"/>
              <a:t>The Mindfulness Workbook For OCD: A Guide to Overcoming Obsessions and Compulsions Using Mindfulness and Cognitive Behavioral Therapy</a:t>
            </a:r>
            <a:r>
              <a:rPr lang="en-US" sz="1200" dirty="0"/>
              <a:t>. New Harbinger Publications: Oakland, CA</a:t>
            </a:r>
          </a:p>
        </p:txBody>
      </p:sp>
    </p:spTree>
    <p:extLst>
      <p:ext uri="{BB962C8B-B14F-4D97-AF65-F5344CB8AC3E}">
        <p14:creationId xmlns:p14="http://schemas.microsoft.com/office/powerpoint/2010/main" val="3119112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B3D17-DC86-496E-BB19-FF98EDC3F969}"/>
              </a:ext>
            </a:extLst>
          </p:cNvPr>
          <p:cNvSpPr>
            <a:spLocks noGrp="1"/>
          </p:cNvSpPr>
          <p:nvPr>
            <p:ph type="title"/>
          </p:nvPr>
        </p:nvSpPr>
        <p:spPr/>
        <p:txBody>
          <a:bodyPr>
            <a:normAutofit fontScale="90000"/>
          </a:bodyPr>
          <a:lstStyle/>
          <a:p>
            <a:r>
              <a:rPr lang="en-US" dirty="0"/>
              <a:t>Don’t shrink the spotlight, understand it</a:t>
            </a:r>
          </a:p>
        </p:txBody>
      </p:sp>
      <p:sp>
        <p:nvSpPr>
          <p:cNvPr id="3" name="Content Placeholder 2">
            <a:extLst>
              <a:ext uri="{FF2B5EF4-FFF2-40B4-BE49-F238E27FC236}">
                <a16:creationId xmlns:a16="http://schemas.microsoft.com/office/drawing/2014/main" id="{C610C1E0-D5AF-4E30-BD84-45560AED5A7D}"/>
              </a:ext>
            </a:extLst>
          </p:cNvPr>
          <p:cNvSpPr>
            <a:spLocks noGrp="1"/>
          </p:cNvSpPr>
          <p:nvPr>
            <p:ph idx="1"/>
          </p:nvPr>
        </p:nvSpPr>
        <p:spPr>
          <a:xfrm>
            <a:off x="457200" y="1948070"/>
            <a:ext cx="8229600" cy="4525963"/>
          </a:xfrm>
        </p:spPr>
        <p:txBody>
          <a:bodyPr/>
          <a:lstStyle/>
          <a:p>
            <a:r>
              <a:rPr lang="en-US" dirty="0"/>
              <a:t>Problems arise when we get confused by the “brightness” or “loudness” of our thoughts and conflate them with importance</a:t>
            </a:r>
          </a:p>
          <a:p>
            <a:r>
              <a:rPr lang="en-US" dirty="0"/>
              <a:t>Re-positioning ourselves as observers allows us to enjoy the enjoyable thoughts and make space for the uncomfortable ones</a:t>
            </a:r>
          </a:p>
        </p:txBody>
      </p:sp>
    </p:spTree>
    <p:extLst>
      <p:ext uri="{BB962C8B-B14F-4D97-AF65-F5344CB8AC3E}">
        <p14:creationId xmlns:p14="http://schemas.microsoft.com/office/powerpoint/2010/main" val="3939013627"/>
      </p:ext>
    </p:extLst>
  </p:cSld>
  <p:clrMapOvr>
    <a:masterClrMapping/>
  </p:clrMapOvr>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37609</TotalTime>
  <Words>1288</Words>
  <Application>Microsoft Office PowerPoint</Application>
  <PresentationFormat>On-screen Show (4:3)</PresentationFormat>
  <Paragraphs>110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Twilight</vt:lpstr>
      <vt:lpstr>Applying Mindfulness to Traditional CBT Tools: How to Enhance What Works in Terms Your Clients Understand</vt:lpstr>
      <vt:lpstr>Why pay attention to mindfulness for OCD?</vt:lpstr>
      <vt:lpstr>Mindfulness</vt:lpstr>
      <vt:lpstr>Incorporating Mindfulness with the Core Elements of CBT</vt:lpstr>
      <vt:lpstr>Psychoeducation and Mindfulness</vt:lpstr>
      <vt:lpstr>Ask, When’s your birthday?</vt:lpstr>
      <vt:lpstr>The spotlight</vt:lpstr>
      <vt:lpstr>The spotlight</vt:lpstr>
      <vt:lpstr>Don’t shrink the spotlight, understand it</vt:lpstr>
      <vt:lpstr>Thoughts as mental events</vt:lpstr>
      <vt:lpstr>Feelings as raw data</vt:lpstr>
      <vt:lpstr>Physical sensations as nerves firing</vt:lpstr>
      <vt:lpstr>The Aquarium</vt:lpstr>
      <vt:lpstr>Mindfulness and cognitive restructuring</vt:lpstr>
      <vt:lpstr>Common distortions and reframes</vt:lpstr>
      <vt:lpstr>Common distortions and reframes</vt:lpstr>
      <vt:lpstr>Common distortions and reframes</vt:lpstr>
      <vt:lpstr>Mindfulness and ERP</vt:lpstr>
      <vt:lpstr>ERP Goals</vt:lpstr>
      <vt:lpstr>Mindfulness Goals</vt:lpstr>
      <vt:lpstr>Basic meditation (the “practice” of mindfulness)</vt:lpstr>
      <vt:lpstr>Basic meditation (the “practice” of mindfulness)</vt:lpstr>
      <vt:lpstr>Why Meditation Can Help</vt:lpstr>
      <vt:lpstr>Why Meditation Can Help</vt:lpstr>
      <vt:lpstr>Meditation Challenges</vt:lpstr>
      <vt:lpstr>When Mindfulness Attacks</vt:lpstr>
      <vt:lpstr>Thank you!</vt:lpstr>
    </vt:vector>
  </TitlesOfParts>
  <Company>Jon Hershfield, MFT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Applications of Mindfulness-Enhanced Cognitive Behavioral Therapy for OCD</dc:title>
  <dc:creator>Jonathan Hershfield</dc:creator>
  <cp:lastModifiedBy>O365 Installer</cp:lastModifiedBy>
  <cp:revision>39</cp:revision>
  <dcterms:created xsi:type="dcterms:W3CDTF">2014-02-26T18:34:28Z</dcterms:created>
  <dcterms:modified xsi:type="dcterms:W3CDTF">2017-10-20T13:25:10Z</dcterms:modified>
</cp:coreProperties>
</file>