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1" r:id="rId2"/>
    <p:sldId id="310" r:id="rId3"/>
    <p:sldId id="301" r:id="rId4"/>
    <p:sldId id="280" r:id="rId5"/>
    <p:sldId id="302" r:id="rId6"/>
    <p:sldId id="312" r:id="rId7"/>
    <p:sldId id="305" r:id="rId8"/>
    <p:sldId id="306" r:id="rId9"/>
    <p:sldId id="316" r:id="rId10"/>
    <p:sldId id="308" r:id="rId11"/>
    <p:sldId id="313" r:id="rId12"/>
    <p:sldId id="307" r:id="rId13"/>
    <p:sldId id="315" r:id="rId14"/>
    <p:sldId id="303" r:id="rId15"/>
    <p:sldId id="30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82996" autoAdjust="0"/>
  </p:normalViewPr>
  <p:slideViewPr>
    <p:cSldViewPr snapToGrid="0">
      <p:cViewPr varScale="1">
        <p:scale>
          <a:sx n="94" d="100"/>
          <a:sy n="94" d="100"/>
        </p:scale>
        <p:origin x="12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804CE1-ADF4-4604-9F9F-31A06F208926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996FDAE-8FEE-4B73-8F61-6EDD50437D43}">
      <dgm:prSet/>
      <dgm:spPr/>
      <dgm:t>
        <a:bodyPr/>
        <a:lstStyle/>
        <a:p>
          <a:r>
            <a:rPr lang="en-US"/>
            <a:t>Functional goals</a:t>
          </a:r>
        </a:p>
      </dgm:t>
    </dgm:pt>
    <dgm:pt modelId="{369614E7-1533-476E-8D85-A84C31196974}" type="parTrans" cxnId="{C49600EE-F427-43DC-AAC5-553A7660F990}">
      <dgm:prSet/>
      <dgm:spPr/>
      <dgm:t>
        <a:bodyPr/>
        <a:lstStyle/>
        <a:p>
          <a:endParaRPr lang="en-US"/>
        </a:p>
      </dgm:t>
    </dgm:pt>
    <dgm:pt modelId="{A738F192-D50A-45D6-9713-4FA7697E41A5}" type="sibTrans" cxnId="{C49600EE-F427-43DC-AAC5-553A7660F990}">
      <dgm:prSet/>
      <dgm:spPr/>
      <dgm:t>
        <a:bodyPr/>
        <a:lstStyle/>
        <a:p>
          <a:endParaRPr lang="en-US"/>
        </a:p>
      </dgm:t>
    </dgm:pt>
    <dgm:pt modelId="{00AE65EE-D9CF-49CF-A50E-EBDF077DBF35}">
      <dgm:prSet/>
      <dgm:spPr/>
      <dgm:t>
        <a:bodyPr/>
        <a:lstStyle/>
        <a:p>
          <a:r>
            <a:rPr lang="en-US"/>
            <a:t>Why now?</a:t>
          </a:r>
        </a:p>
      </dgm:t>
    </dgm:pt>
    <dgm:pt modelId="{32FBCE14-9EE0-4D76-A4F3-CF044D563885}" type="parTrans" cxnId="{EE4D3DD0-3B06-4CBD-B3AD-09C97CD1D23D}">
      <dgm:prSet/>
      <dgm:spPr/>
      <dgm:t>
        <a:bodyPr/>
        <a:lstStyle/>
        <a:p>
          <a:endParaRPr lang="en-US"/>
        </a:p>
      </dgm:t>
    </dgm:pt>
    <dgm:pt modelId="{2CDDCCF8-E282-47BD-B073-850908AAD3F9}" type="sibTrans" cxnId="{EE4D3DD0-3B06-4CBD-B3AD-09C97CD1D23D}">
      <dgm:prSet/>
      <dgm:spPr/>
      <dgm:t>
        <a:bodyPr/>
        <a:lstStyle/>
        <a:p>
          <a:endParaRPr lang="en-US"/>
        </a:p>
      </dgm:t>
    </dgm:pt>
    <dgm:pt modelId="{D157D12A-000E-4CF0-B5D1-9C4322F2392F}">
      <dgm:prSet/>
      <dgm:spPr/>
      <dgm:t>
        <a:bodyPr/>
        <a:lstStyle/>
        <a:p>
          <a:r>
            <a:rPr lang="en-US"/>
            <a:t>Clarify motivation</a:t>
          </a:r>
        </a:p>
      </dgm:t>
    </dgm:pt>
    <dgm:pt modelId="{D5CE27A1-05E9-4AFD-8123-81D8CD7CB2D3}" type="parTrans" cxnId="{920C2243-762E-447A-92BD-4A17EDAAB7BB}">
      <dgm:prSet/>
      <dgm:spPr/>
      <dgm:t>
        <a:bodyPr/>
        <a:lstStyle/>
        <a:p>
          <a:endParaRPr lang="en-US"/>
        </a:p>
      </dgm:t>
    </dgm:pt>
    <dgm:pt modelId="{E85BF89C-29C6-4AAF-8EAE-0DAB9704AAB8}" type="sibTrans" cxnId="{920C2243-762E-447A-92BD-4A17EDAAB7BB}">
      <dgm:prSet/>
      <dgm:spPr/>
      <dgm:t>
        <a:bodyPr/>
        <a:lstStyle/>
        <a:p>
          <a:endParaRPr lang="en-US"/>
        </a:p>
      </dgm:t>
    </dgm:pt>
    <dgm:pt modelId="{88DD3EF3-5DEF-46BF-9CF6-D0F7B6C6C947}">
      <dgm:prSet/>
      <dgm:spPr/>
      <dgm:t>
        <a:bodyPr/>
        <a:lstStyle/>
        <a:p>
          <a:r>
            <a:rPr lang="en-US"/>
            <a:t>Cost Benefit Analysis of Accepting vs. Refusing Treatment*</a:t>
          </a:r>
        </a:p>
      </dgm:t>
    </dgm:pt>
    <dgm:pt modelId="{BD646939-2159-4224-8E52-FE7EFEBB6DEC}" type="parTrans" cxnId="{97FEDA59-B9A6-4DB3-A170-5A7D61EAAB5C}">
      <dgm:prSet/>
      <dgm:spPr/>
      <dgm:t>
        <a:bodyPr/>
        <a:lstStyle/>
        <a:p>
          <a:endParaRPr lang="en-US"/>
        </a:p>
      </dgm:t>
    </dgm:pt>
    <dgm:pt modelId="{5A5F9C89-8AA5-40F1-B50B-D627522F958A}" type="sibTrans" cxnId="{97FEDA59-B9A6-4DB3-A170-5A7D61EAAB5C}">
      <dgm:prSet/>
      <dgm:spPr/>
      <dgm:t>
        <a:bodyPr/>
        <a:lstStyle/>
        <a:p>
          <a:endParaRPr lang="en-US"/>
        </a:p>
      </dgm:t>
    </dgm:pt>
    <dgm:pt modelId="{9640E4D2-FD7E-4F73-B4C3-F98E519B1E38}">
      <dgm:prSet/>
      <dgm:spPr/>
      <dgm:t>
        <a:bodyPr/>
        <a:lstStyle/>
        <a:p>
          <a:r>
            <a:rPr lang="en-US" dirty="0"/>
            <a:t>Form I:  What Have I Lost to OCD*</a:t>
          </a:r>
        </a:p>
      </dgm:t>
    </dgm:pt>
    <dgm:pt modelId="{478BFEFA-E16D-4955-BE29-61D5DA15BFC6}" type="parTrans" cxnId="{F77D0615-8AAE-4587-B37A-59D5880F9684}">
      <dgm:prSet/>
      <dgm:spPr/>
      <dgm:t>
        <a:bodyPr/>
        <a:lstStyle/>
        <a:p>
          <a:endParaRPr lang="en-US"/>
        </a:p>
      </dgm:t>
    </dgm:pt>
    <dgm:pt modelId="{20C195A8-9386-475C-9970-CD95711698B9}" type="sibTrans" cxnId="{F77D0615-8AAE-4587-B37A-59D5880F9684}">
      <dgm:prSet/>
      <dgm:spPr/>
      <dgm:t>
        <a:bodyPr/>
        <a:lstStyle/>
        <a:p>
          <a:endParaRPr lang="en-US"/>
        </a:p>
      </dgm:t>
    </dgm:pt>
    <dgm:pt modelId="{22C87724-57F2-4C0B-9464-3995A80F6C51}">
      <dgm:prSet/>
      <dgm:spPr/>
      <dgm:t>
        <a:bodyPr/>
        <a:lstStyle/>
        <a:p>
          <a:r>
            <a:rPr lang="en-US" dirty="0"/>
            <a:t>Form II:  How Giving in to OCD Has Hurt My Loved Ones*</a:t>
          </a:r>
        </a:p>
      </dgm:t>
    </dgm:pt>
    <dgm:pt modelId="{819D9BC7-4085-43CC-B20C-C26CF283434C}" type="parTrans" cxnId="{ACE7D3B9-3AE7-41F2-BEBA-BC323B29287F}">
      <dgm:prSet/>
      <dgm:spPr/>
      <dgm:t>
        <a:bodyPr/>
        <a:lstStyle/>
        <a:p>
          <a:endParaRPr lang="en-US"/>
        </a:p>
      </dgm:t>
    </dgm:pt>
    <dgm:pt modelId="{7ABAFD8F-9245-457D-A714-6A0E7F720DA2}" type="sibTrans" cxnId="{ACE7D3B9-3AE7-41F2-BEBA-BC323B29287F}">
      <dgm:prSet/>
      <dgm:spPr/>
      <dgm:t>
        <a:bodyPr/>
        <a:lstStyle/>
        <a:p>
          <a:endParaRPr lang="en-US"/>
        </a:p>
      </dgm:t>
    </dgm:pt>
    <dgm:pt modelId="{9028B071-13EC-4966-B86B-B92E6AB85644}">
      <dgm:prSet/>
      <dgm:spPr/>
      <dgm:t>
        <a:bodyPr/>
        <a:lstStyle/>
        <a:p>
          <a:r>
            <a:rPr lang="en-US" dirty="0"/>
            <a:t>Values/What’s the Why Behind Exposure</a:t>
          </a:r>
        </a:p>
      </dgm:t>
    </dgm:pt>
    <dgm:pt modelId="{FEB41E09-DB86-4224-A695-A49C8B0878F9}" type="parTrans" cxnId="{C7F2C5F4-E72C-4382-AD7E-6272BCF2E236}">
      <dgm:prSet/>
      <dgm:spPr/>
      <dgm:t>
        <a:bodyPr/>
        <a:lstStyle/>
        <a:p>
          <a:endParaRPr lang="en-US"/>
        </a:p>
      </dgm:t>
    </dgm:pt>
    <dgm:pt modelId="{26B8A517-B391-4FC6-8752-D2DA969EB844}" type="sibTrans" cxnId="{C7F2C5F4-E72C-4382-AD7E-6272BCF2E236}">
      <dgm:prSet/>
      <dgm:spPr/>
      <dgm:t>
        <a:bodyPr/>
        <a:lstStyle/>
        <a:p>
          <a:endParaRPr lang="en-US"/>
        </a:p>
      </dgm:t>
    </dgm:pt>
    <dgm:pt modelId="{92FC569A-7F97-4BD7-92A3-427A6F8BF618}" type="pres">
      <dgm:prSet presAssocID="{CC804CE1-ADF4-4604-9F9F-31A06F208926}" presName="linear" presStyleCnt="0">
        <dgm:presLayoutVars>
          <dgm:dir/>
          <dgm:animLvl val="lvl"/>
          <dgm:resizeHandles val="exact"/>
        </dgm:presLayoutVars>
      </dgm:prSet>
      <dgm:spPr/>
    </dgm:pt>
    <dgm:pt modelId="{DEACF59F-CE29-40F6-AF59-68FD5657AC99}" type="pres">
      <dgm:prSet presAssocID="{8996FDAE-8FEE-4B73-8F61-6EDD50437D43}" presName="parentLin" presStyleCnt="0"/>
      <dgm:spPr/>
    </dgm:pt>
    <dgm:pt modelId="{1CEDC339-3444-4768-B302-3C92DDB23CFA}" type="pres">
      <dgm:prSet presAssocID="{8996FDAE-8FEE-4B73-8F61-6EDD50437D43}" presName="parentLeftMargin" presStyleLbl="node1" presStyleIdx="0" presStyleCnt="2"/>
      <dgm:spPr/>
    </dgm:pt>
    <dgm:pt modelId="{AE310D67-3FC9-4543-994C-9F9C3520E604}" type="pres">
      <dgm:prSet presAssocID="{8996FDAE-8FEE-4B73-8F61-6EDD50437D4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D5590D5-A050-4C16-ACC0-FF2103E60AB7}" type="pres">
      <dgm:prSet presAssocID="{8996FDAE-8FEE-4B73-8F61-6EDD50437D43}" presName="negativeSpace" presStyleCnt="0"/>
      <dgm:spPr/>
    </dgm:pt>
    <dgm:pt modelId="{74750330-B69A-4B98-9879-A817898B9357}" type="pres">
      <dgm:prSet presAssocID="{8996FDAE-8FEE-4B73-8F61-6EDD50437D43}" presName="childText" presStyleLbl="conFgAcc1" presStyleIdx="0" presStyleCnt="2">
        <dgm:presLayoutVars>
          <dgm:bulletEnabled val="1"/>
        </dgm:presLayoutVars>
      </dgm:prSet>
      <dgm:spPr/>
    </dgm:pt>
    <dgm:pt modelId="{30F8694D-9D57-4DD0-93AB-6F85E7626324}" type="pres">
      <dgm:prSet presAssocID="{A738F192-D50A-45D6-9713-4FA7697E41A5}" presName="spaceBetweenRectangles" presStyleCnt="0"/>
      <dgm:spPr/>
    </dgm:pt>
    <dgm:pt modelId="{11BBC9E8-1498-4386-BAAA-735759099553}" type="pres">
      <dgm:prSet presAssocID="{D157D12A-000E-4CF0-B5D1-9C4322F2392F}" presName="parentLin" presStyleCnt="0"/>
      <dgm:spPr/>
    </dgm:pt>
    <dgm:pt modelId="{C845387D-D0E9-4269-9820-6EDDDCFA2BFB}" type="pres">
      <dgm:prSet presAssocID="{D157D12A-000E-4CF0-B5D1-9C4322F2392F}" presName="parentLeftMargin" presStyleLbl="node1" presStyleIdx="0" presStyleCnt="2"/>
      <dgm:spPr/>
    </dgm:pt>
    <dgm:pt modelId="{250F84B6-6B53-4D82-8755-4D7172C2E07A}" type="pres">
      <dgm:prSet presAssocID="{D157D12A-000E-4CF0-B5D1-9C4322F2392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B573B89-A271-4D4C-B667-6ECA11B6CBA0}" type="pres">
      <dgm:prSet presAssocID="{D157D12A-000E-4CF0-B5D1-9C4322F2392F}" presName="negativeSpace" presStyleCnt="0"/>
      <dgm:spPr/>
    </dgm:pt>
    <dgm:pt modelId="{DF6BE393-ABDE-4164-95F0-F6001FD9B905}" type="pres">
      <dgm:prSet presAssocID="{D157D12A-000E-4CF0-B5D1-9C4322F2392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D4B7405-FE84-44BE-9566-9DB1290734DD}" type="presOf" srcId="{D157D12A-000E-4CF0-B5D1-9C4322F2392F}" destId="{250F84B6-6B53-4D82-8755-4D7172C2E07A}" srcOrd="1" destOrd="0" presId="urn:microsoft.com/office/officeart/2005/8/layout/list1"/>
    <dgm:cxn modelId="{F77D0615-8AAE-4587-B37A-59D5880F9684}" srcId="{D157D12A-000E-4CF0-B5D1-9C4322F2392F}" destId="{9640E4D2-FD7E-4F73-B4C3-F98E519B1E38}" srcOrd="1" destOrd="0" parTransId="{478BFEFA-E16D-4955-BE29-61D5DA15BFC6}" sibTransId="{20C195A8-9386-475C-9970-CD95711698B9}"/>
    <dgm:cxn modelId="{C4AF4417-9484-470B-8CD5-6C2AC2E986DD}" type="presOf" srcId="{00AE65EE-D9CF-49CF-A50E-EBDF077DBF35}" destId="{74750330-B69A-4B98-9879-A817898B9357}" srcOrd="0" destOrd="0" presId="urn:microsoft.com/office/officeart/2005/8/layout/list1"/>
    <dgm:cxn modelId="{E14F721E-946D-4839-AEB1-E549673B489C}" type="presOf" srcId="{9640E4D2-FD7E-4F73-B4C3-F98E519B1E38}" destId="{DF6BE393-ABDE-4164-95F0-F6001FD9B905}" srcOrd="0" destOrd="1" presId="urn:microsoft.com/office/officeart/2005/8/layout/list1"/>
    <dgm:cxn modelId="{BE4C3632-97E1-41B1-BF5C-E9C605470F77}" type="presOf" srcId="{88DD3EF3-5DEF-46BF-9CF6-D0F7B6C6C947}" destId="{DF6BE393-ABDE-4164-95F0-F6001FD9B905}" srcOrd="0" destOrd="0" presId="urn:microsoft.com/office/officeart/2005/8/layout/list1"/>
    <dgm:cxn modelId="{275DD433-527F-4736-B701-8FD6B4421AF0}" type="presOf" srcId="{22C87724-57F2-4C0B-9464-3995A80F6C51}" destId="{DF6BE393-ABDE-4164-95F0-F6001FD9B905}" srcOrd="0" destOrd="2" presId="urn:microsoft.com/office/officeart/2005/8/layout/list1"/>
    <dgm:cxn modelId="{920C2243-762E-447A-92BD-4A17EDAAB7BB}" srcId="{CC804CE1-ADF4-4604-9F9F-31A06F208926}" destId="{D157D12A-000E-4CF0-B5D1-9C4322F2392F}" srcOrd="1" destOrd="0" parTransId="{D5CE27A1-05E9-4AFD-8123-81D8CD7CB2D3}" sibTransId="{E85BF89C-29C6-4AAF-8EAE-0DAB9704AAB8}"/>
    <dgm:cxn modelId="{27E17170-E6AD-4931-8232-891E588DE694}" type="presOf" srcId="{8996FDAE-8FEE-4B73-8F61-6EDD50437D43}" destId="{AE310D67-3FC9-4543-994C-9F9C3520E604}" srcOrd="1" destOrd="0" presId="urn:microsoft.com/office/officeart/2005/8/layout/list1"/>
    <dgm:cxn modelId="{C4165C76-462D-4A6A-8E7E-28D62809BAB8}" type="presOf" srcId="{8996FDAE-8FEE-4B73-8F61-6EDD50437D43}" destId="{1CEDC339-3444-4768-B302-3C92DDB23CFA}" srcOrd="0" destOrd="0" presId="urn:microsoft.com/office/officeart/2005/8/layout/list1"/>
    <dgm:cxn modelId="{97FEDA59-B9A6-4DB3-A170-5A7D61EAAB5C}" srcId="{D157D12A-000E-4CF0-B5D1-9C4322F2392F}" destId="{88DD3EF3-5DEF-46BF-9CF6-D0F7B6C6C947}" srcOrd="0" destOrd="0" parTransId="{BD646939-2159-4224-8E52-FE7EFEBB6DEC}" sibTransId="{5A5F9C89-8AA5-40F1-B50B-D627522F958A}"/>
    <dgm:cxn modelId="{178C0DB1-3530-4FB9-96B0-5B7497997E2F}" type="presOf" srcId="{CC804CE1-ADF4-4604-9F9F-31A06F208926}" destId="{92FC569A-7F97-4BD7-92A3-427A6F8BF618}" srcOrd="0" destOrd="0" presId="urn:microsoft.com/office/officeart/2005/8/layout/list1"/>
    <dgm:cxn modelId="{ACE7D3B9-3AE7-41F2-BEBA-BC323B29287F}" srcId="{D157D12A-000E-4CF0-B5D1-9C4322F2392F}" destId="{22C87724-57F2-4C0B-9464-3995A80F6C51}" srcOrd="2" destOrd="0" parTransId="{819D9BC7-4085-43CC-B20C-C26CF283434C}" sibTransId="{7ABAFD8F-9245-457D-A714-6A0E7F720DA2}"/>
    <dgm:cxn modelId="{EE4D3DD0-3B06-4CBD-B3AD-09C97CD1D23D}" srcId="{8996FDAE-8FEE-4B73-8F61-6EDD50437D43}" destId="{00AE65EE-D9CF-49CF-A50E-EBDF077DBF35}" srcOrd="0" destOrd="0" parTransId="{32FBCE14-9EE0-4D76-A4F3-CF044D563885}" sibTransId="{2CDDCCF8-E282-47BD-B073-850908AAD3F9}"/>
    <dgm:cxn modelId="{9CAB09E1-D940-4E2D-8820-79C3908A5AED}" type="presOf" srcId="{9028B071-13EC-4966-B86B-B92E6AB85644}" destId="{DF6BE393-ABDE-4164-95F0-F6001FD9B905}" srcOrd="0" destOrd="3" presId="urn:microsoft.com/office/officeart/2005/8/layout/list1"/>
    <dgm:cxn modelId="{C49600EE-F427-43DC-AAC5-553A7660F990}" srcId="{CC804CE1-ADF4-4604-9F9F-31A06F208926}" destId="{8996FDAE-8FEE-4B73-8F61-6EDD50437D43}" srcOrd="0" destOrd="0" parTransId="{369614E7-1533-476E-8D85-A84C31196974}" sibTransId="{A738F192-D50A-45D6-9713-4FA7697E41A5}"/>
    <dgm:cxn modelId="{EE3EFDEE-388C-4E80-BB1F-A36E15F19DF8}" type="presOf" srcId="{D157D12A-000E-4CF0-B5D1-9C4322F2392F}" destId="{C845387D-D0E9-4269-9820-6EDDDCFA2BFB}" srcOrd="0" destOrd="0" presId="urn:microsoft.com/office/officeart/2005/8/layout/list1"/>
    <dgm:cxn modelId="{C7F2C5F4-E72C-4382-AD7E-6272BCF2E236}" srcId="{D157D12A-000E-4CF0-B5D1-9C4322F2392F}" destId="{9028B071-13EC-4966-B86B-B92E6AB85644}" srcOrd="3" destOrd="0" parTransId="{FEB41E09-DB86-4224-A695-A49C8B0878F9}" sibTransId="{26B8A517-B391-4FC6-8752-D2DA969EB844}"/>
    <dgm:cxn modelId="{46A2B9D6-D91C-4EA1-804A-8D3EF7C17710}" type="presParOf" srcId="{92FC569A-7F97-4BD7-92A3-427A6F8BF618}" destId="{DEACF59F-CE29-40F6-AF59-68FD5657AC99}" srcOrd="0" destOrd="0" presId="urn:microsoft.com/office/officeart/2005/8/layout/list1"/>
    <dgm:cxn modelId="{3283D0F4-A029-4CE1-BF5E-1955DC4B8DB6}" type="presParOf" srcId="{DEACF59F-CE29-40F6-AF59-68FD5657AC99}" destId="{1CEDC339-3444-4768-B302-3C92DDB23CFA}" srcOrd="0" destOrd="0" presId="urn:microsoft.com/office/officeart/2005/8/layout/list1"/>
    <dgm:cxn modelId="{B22DF6A1-F22F-4722-B5F4-9C6C82721BBC}" type="presParOf" srcId="{DEACF59F-CE29-40F6-AF59-68FD5657AC99}" destId="{AE310D67-3FC9-4543-994C-9F9C3520E604}" srcOrd="1" destOrd="0" presId="urn:microsoft.com/office/officeart/2005/8/layout/list1"/>
    <dgm:cxn modelId="{63617926-39BF-4254-AAF8-1899C69EDFE7}" type="presParOf" srcId="{92FC569A-7F97-4BD7-92A3-427A6F8BF618}" destId="{4D5590D5-A050-4C16-ACC0-FF2103E60AB7}" srcOrd="1" destOrd="0" presId="urn:microsoft.com/office/officeart/2005/8/layout/list1"/>
    <dgm:cxn modelId="{90C71A88-15F1-46D8-9C6A-33C4D3B57A03}" type="presParOf" srcId="{92FC569A-7F97-4BD7-92A3-427A6F8BF618}" destId="{74750330-B69A-4B98-9879-A817898B9357}" srcOrd="2" destOrd="0" presId="urn:microsoft.com/office/officeart/2005/8/layout/list1"/>
    <dgm:cxn modelId="{A0049903-110F-419A-8758-B7F5ADB03832}" type="presParOf" srcId="{92FC569A-7F97-4BD7-92A3-427A6F8BF618}" destId="{30F8694D-9D57-4DD0-93AB-6F85E7626324}" srcOrd="3" destOrd="0" presId="urn:microsoft.com/office/officeart/2005/8/layout/list1"/>
    <dgm:cxn modelId="{AA1933C4-B336-4C33-8EAB-3D42DEC04DDF}" type="presParOf" srcId="{92FC569A-7F97-4BD7-92A3-427A6F8BF618}" destId="{11BBC9E8-1498-4386-BAAA-735759099553}" srcOrd="4" destOrd="0" presId="urn:microsoft.com/office/officeart/2005/8/layout/list1"/>
    <dgm:cxn modelId="{38DAE5E9-0F73-4C6C-8C28-1107FE43520C}" type="presParOf" srcId="{11BBC9E8-1498-4386-BAAA-735759099553}" destId="{C845387D-D0E9-4269-9820-6EDDDCFA2BFB}" srcOrd="0" destOrd="0" presId="urn:microsoft.com/office/officeart/2005/8/layout/list1"/>
    <dgm:cxn modelId="{06C4BFF3-9935-4455-A57F-A4C50B3C8DF4}" type="presParOf" srcId="{11BBC9E8-1498-4386-BAAA-735759099553}" destId="{250F84B6-6B53-4D82-8755-4D7172C2E07A}" srcOrd="1" destOrd="0" presId="urn:microsoft.com/office/officeart/2005/8/layout/list1"/>
    <dgm:cxn modelId="{65D63E82-0AB0-425D-8073-1DB6875E4A3B}" type="presParOf" srcId="{92FC569A-7F97-4BD7-92A3-427A6F8BF618}" destId="{7B573B89-A271-4D4C-B667-6ECA11B6CBA0}" srcOrd="5" destOrd="0" presId="urn:microsoft.com/office/officeart/2005/8/layout/list1"/>
    <dgm:cxn modelId="{4F2DA777-3B8C-4B04-8F7D-0EF00D490FD5}" type="presParOf" srcId="{92FC569A-7F97-4BD7-92A3-427A6F8BF618}" destId="{DF6BE393-ABDE-4164-95F0-F6001FD9B90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750330-B69A-4B98-9879-A817898B9357}">
      <dsp:nvSpPr>
        <dsp:cNvPr id="0" name=""/>
        <dsp:cNvSpPr/>
      </dsp:nvSpPr>
      <dsp:spPr>
        <a:xfrm>
          <a:off x="0" y="460156"/>
          <a:ext cx="6263640" cy="1063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520700" rIns="486128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Why now?</a:t>
          </a:r>
        </a:p>
      </dsp:txBody>
      <dsp:txXfrm>
        <a:off x="0" y="460156"/>
        <a:ext cx="6263640" cy="1063125"/>
      </dsp:txXfrm>
    </dsp:sp>
    <dsp:sp modelId="{AE310D67-3FC9-4543-994C-9F9C3520E604}">
      <dsp:nvSpPr>
        <dsp:cNvPr id="0" name=""/>
        <dsp:cNvSpPr/>
      </dsp:nvSpPr>
      <dsp:spPr>
        <a:xfrm>
          <a:off x="313182" y="91156"/>
          <a:ext cx="4384548" cy="738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Functional goals</a:t>
          </a:r>
        </a:p>
      </dsp:txBody>
      <dsp:txXfrm>
        <a:off x="349208" y="127182"/>
        <a:ext cx="4312496" cy="665948"/>
      </dsp:txXfrm>
    </dsp:sp>
    <dsp:sp modelId="{DF6BE393-ABDE-4164-95F0-F6001FD9B905}">
      <dsp:nvSpPr>
        <dsp:cNvPr id="0" name=""/>
        <dsp:cNvSpPr/>
      </dsp:nvSpPr>
      <dsp:spPr>
        <a:xfrm>
          <a:off x="0" y="2027281"/>
          <a:ext cx="6263640" cy="3386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520700" rIns="486128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Cost Benefit Analysis of Accepting vs. Refusing Treatment*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Form I:  What Have I Lost to OCD*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Form II:  How Giving in to OCD Has Hurt My Loved Ones*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Values/What’s the Why Behind Exposure</a:t>
          </a:r>
        </a:p>
      </dsp:txBody>
      <dsp:txXfrm>
        <a:off x="0" y="2027281"/>
        <a:ext cx="6263640" cy="3386250"/>
      </dsp:txXfrm>
    </dsp:sp>
    <dsp:sp modelId="{250F84B6-6B53-4D82-8755-4D7172C2E07A}">
      <dsp:nvSpPr>
        <dsp:cNvPr id="0" name=""/>
        <dsp:cNvSpPr/>
      </dsp:nvSpPr>
      <dsp:spPr>
        <a:xfrm>
          <a:off x="313182" y="1658281"/>
          <a:ext cx="4384548" cy="7380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Clarify motivation</a:t>
          </a:r>
        </a:p>
      </dsp:txBody>
      <dsp:txXfrm>
        <a:off x="349208" y="1694307"/>
        <a:ext cx="4312496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895E5-949F-4BE4-A26A-76DC7084B79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9B54C-17FD-4EB4-98F7-E74E385D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7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mertlich.com/assets/FAS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 of treatment is not to convince</a:t>
            </a:r>
            <a:r>
              <a:rPr lang="en-US" baseline="0" dirty="0"/>
              <a:t> the person that their obsession is wrong.  Rather, it is to help them accept that they could go on with life if their worst fear comes true.  </a:t>
            </a:r>
            <a:endParaRPr lang="en-US" dirty="0"/>
          </a:p>
          <a:p>
            <a:r>
              <a:rPr lang="en-US" dirty="0"/>
              <a:t>Disease – feels like you will just feel better if you can obtain certainty</a:t>
            </a:r>
          </a:p>
          <a:p>
            <a:r>
              <a:rPr lang="en-US" dirty="0"/>
              <a:t>Reality – you will get better if you stop trying to obtain certainty</a:t>
            </a:r>
          </a:p>
          <a:p>
            <a:r>
              <a:rPr lang="en-US" dirty="0"/>
              <a:t>Help them realize they are capable of </a:t>
            </a:r>
            <a:r>
              <a:rPr lang="en-US" i="1" dirty="0"/>
              <a:t>feeling</a:t>
            </a:r>
            <a:r>
              <a:rPr lang="en-US" i="0" baseline="0" dirty="0"/>
              <a:t> certain even when there is no way to actually </a:t>
            </a:r>
            <a:r>
              <a:rPr lang="en-US" i="1" baseline="0" dirty="0"/>
              <a:t>be </a:t>
            </a:r>
            <a:r>
              <a:rPr lang="en-US" i="0" baseline="0" dirty="0"/>
              <a:t>certain</a:t>
            </a:r>
            <a:endParaRPr lang="en-US" dirty="0"/>
          </a:p>
          <a:p>
            <a:r>
              <a:rPr lang="en-US" dirty="0"/>
              <a:t>Is your spouse alive?</a:t>
            </a:r>
          </a:p>
          <a:p>
            <a:r>
              <a:rPr lang="en-US" dirty="0"/>
              <a:t>Is your car</a:t>
            </a:r>
            <a:r>
              <a:rPr lang="en-US" baseline="0" dirty="0"/>
              <a:t> where you parked it?</a:t>
            </a:r>
          </a:p>
          <a:p>
            <a:r>
              <a:rPr lang="en-US" baseline="0" dirty="0"/>
              <a:t>Are you actually sitting here in class?</a:t>
            </a:r>
          </a:p>
          <a:p>
            <a:r>
              <a:rPr lang="en-US" dirty="0"/>
              <a:t>Traffic lights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9B54C-17FD-4EB4-98F7-E74E385D72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72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Grayson, Jonathan.  </a:t>
            </a:r>
            <a:r>
              <a:rPr lang="en-US" sz="1200" i="1" dirty="0"/>
              <a:t>Freedom from Obsessive Compulsive Disorder: A Personalized Recovery Program for Living with Uncertainty. </a:t>
            </a:r>
            <a:r>
              <a:rPr lang="en-US" sz="1200" dirty="0"/>
              <a:t>Penguin-Putnam. NYC, NY. 2014.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9B54C-17FD-4EB4-98F7-E74E385D72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6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Grayson, Jonathan.  </a:t>
            </a:r>
            <a:r>
              <a:rPr lang="en-US" sz="1200" i="1" dirty="0"/>
              <a:t>Freedom from Obsessive Compulsive Disorder: A Personalized Recovery Program for Living with Uncertainty. </a:t>
            </a:r>
            <a:r>
              <a:rPr lang="en-US" sz="1200" dirty="0"/>
              <a:t>Penguin-Putnam. NYC, NY. 2014.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9B54C-17FD-4EB4-98F7-E74E385D72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0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Grayson, Jonathan.  </a:t>
            </a:r>
            <a:r>
              <a:rPr lang="en-US" sz="1200" i="1" dirty="0"/>
              <a:t>Freedom from Obsessive Compulsive Disorder: A Personalized Recovery Program for Living with Uncertainty. </a:t>
            </a:r>
            <a:r>
              <a:rPr lang="en-US" sz="1200" dirty="0"/>
              <a:t>Penguin-Putnam. NYC, NY. 2014.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9B54C-17FD-4EB4-98F7-E74E385D72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87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Get rid of hand sanitizers, cover mirrors, limit bathroom access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BD7F8-CDB1-4162-8F17-FF90052F6C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60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not allow client to increase their distress tolerance, habituate, utilize healthy coping skills, or relate to their distress in an adaptive way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9B54C-17FD-4EB4-98F7-E74E385D72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02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caregivers/support system, the individual, and the therapist are a team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team approach is needed to tackle the OCD and accommodation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 plan with the team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 to recognize </a:t>
            </a: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accommodations that are happening and support in choosing which accommodation to address first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 the team work on creating a contract for decreasing and eliminating the chosen accommodation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https://www.dmertlich.com/assets/FAS.pdf</a:t>
            </a:r>
            <a:r>
              <a:rPr lang="en-US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9B54C-17FD-4EB4-98F7-E74E385D72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79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References: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Hershfield, J. (2015). When a family member has OCD. California: New Harbinger Publications.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Lebowitz</a:t>
            </a:r>
            <a:r>
              <a:rPr lang="en-US" sz="12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E. R. (2021). Breaking free of childhood anxiety: A scientifically proven program for parents. Oxford University Press.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9B54C-17FD-4EB4-98F7-E74E385D72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40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References: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Hershfield, J. (2015). When a family member has OCD. California: New Harbinger Publications.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Lebowitz</a:t>
            </a:r>
            <a:r>
              <a:rPr lang="en-US" sz="12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E. R. (2021). Breaking free of childhood anxiety: A scientifically proven program for parents. Oxford University Press.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9B54C-17FD-4EB4-98F7-E74E385D72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41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Addressing fears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with caregivers on addressing their own fears when it comes to challenging the OCD and doing exposures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they afraid doing exposures will make the OCD/anxiety/distress worse?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they afraid it will tear the family apart?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they afraid that their loved one will hate them/be mad at them/their relationship will be ruined?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References: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Hershfield, J. (2015). When a family member has OCD. California: New Harbinger Publications.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Lafrance, A., Henderson, K. A., &amp; </a:t>
            </a:r>
            <a:r>
              <a:rPr lang="en-US" sz="12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Mayman</a:t>
            </a:r>
            <a:r>
              <a:rPr lang="en-US" sz="12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S. (2019). Emotion-focused family therapy: A transdiagnostic model for caregiver-focused interventions. American Psychological Association.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Lebowitz</a:t>
            </a:r>
            <a:r>
              <a:rPr lang="en-US" sz="12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E. R., </a:t>
            </a:r>
            <a:r>
              <a:rPr lang="en-US" sz="12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Panza</a:t>
            </a:r>
            <a:r>
              <a:rPr lang="en-US" sz="12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K. E., </a:t>
            </a:r>
            <a:r>
              <a:rPr lang="en-US" sz="12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</a:t>
            </a:r>
            <a:r>
              <a:rPr lang="en-US" sz="12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J., &amp; Bloch, M. H. (2012). Family accommodation in obsessive-compulsive disorder. Expert Review of Neurotherapeutics, 12, 229-238.</a:t>
            </a:r>
            <a:endParaRPr lang="en-US" dirty="0"/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0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Lebowitz</a:t>
            </a:r>
            <a:r>
              <a:rPr lang="en-US" sz="10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E. R. (2021). Breaking free of childhood anxiety: A scientifically proven program for parents. Oxford University Press.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9B54C-17FD-4EB4-98F7-E74E385D72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26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References: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Hershfield, J. (2015). When a family member has OCD. California: New Harbinger Publications.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Lafrance, A., Henderson, K. A., &amp; </a:t>
            </a:r>
            <a:r>
              <a:rPr lang="en-US" sz="12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Mayman</a:t>
            </a:r>
            <a:r>
              <a:rPr lang="en-US" sz="12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S. (2019). Emotion-focused family therapy: A transdiagnostic model for caregiver-focused interventions. American Psychological Association.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Lebowitz</a:t>
            </a:r>
            <a:r>
              <a:rPr lang="en-US" sz="12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E. R., </a:t>
            </a:r>
            <a:r>
              <a:rPr lang="en-US" sz="12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Panza</a:t>
            </a:r>
            <a:r>
              <a:rPr lang="en-US" sz="12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K. E., </a:t>
            </a:r>
            <a:r>
              <a:rPr lang="en-US" sz="12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</a:t>
            </a:r>
            <a:r>
              <a:rPr lang="en-US" sz="12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J., &amp; Bloch, M. H. (2012). Family accommodation in obsessive-compulsive disorder. Expert Review of Neurotherapeutics, 12, 229-238.</a:t>
            </a:r>
            <a:endParaRPr lang="en-US" dirty="0"/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0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Lebowitz</a:t>
            </a:r>
            <a:r>
              <a:rPr lang="en-US" sz="10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E. R. (2021). Breaking free of childhood anxiety: A scientifically proven program for parents. Oxford University Press.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9B54C-17FD-4EB4-98F7-E74E385D72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6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3F20-C3D5-4C22-87BD-EE77CB5D5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41215-D2EB-4BD3-9224-1F54152FA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0AAAE-9F7B-466C-B3C4-C99402B2B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66A7-C5C1-4E53-939E-368ABAA572C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ACC29-4520-412E-BCC6-3E1E825D0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50F19-CFC5-4557-A0AA-2FC83F84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7AE-6856-4C2E-80E2-3D95DF7B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47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6C6FF-40E9-4955-A767-C2A192ADB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FE7709-D4F5-471F-91BA-F3BD81B30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02DA3-9185-4E61-84F6-60EECF6C0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66A7-C5C1-4E53-939E-368ABAA572C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A1BA2-14E4-49B5-BEF1-46111B1F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FC07F-123B-4F16-A952-1FB60B2C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7AE-6856-4C2E-80E2-3D95DF7B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7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7B0AA6-5855-49A9-87A4-F9041EBDEE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C88D3B-131F-4EBB-9D29-7640CAE4F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28E75-E616-455C-8B26-FB63039A2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66A7-C5C1-4E53-939E-368ABAA572C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B3567-0D85-4F18-8A73-00F427D8F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64A24-171E-4D70-A80E-1FB74D1A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7AE-6856-4C2E-80E2-3D95DF7B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03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F6EDC-83D0-4CB5-A1B1-EAE1D0853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AE74A-E1E6-4656-B8AC-EF42F2D9D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68822-7A92-46DE-8C8D-4870C5FED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66A7-C5C1-4E53-939E-368ABAA572C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208B0-9342-41DF-A5DB-A83A28CF0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CDB72-D157-407D-8377-08E921F07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7AE-6856-4C2E-80E2-3D95DF7B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19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270F-5236-4558-9B4E-D1F00D7BD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433E9-DD85-42C7-B683-32F416648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CAB10-A9F4-4887-905A-EAE17B2FC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66A7-C5C1-4E53-939E-368ABAA572C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E9083-D3B5-4CC4-8901-63BCB907C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0A4E5-1E44-4184-8730-D4C76440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7AE-6856-4C2E-80E2-3D95DF7B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2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F4C55-9F7E-4AD0-AE0F-939D628D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5EC43-0490-4666-BAF5-AFBA24B0F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67A846-69F9-41EB-B81C-4E1702F31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2396EB-957C-4BF0-99A1-8F9835F1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66A7-C5C1-4E53-939E-368ABAA572C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580ED-61A6-4269-ABB6-FBB14068E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13C47-1A00-4ECE-AA65-D4CBAC08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7AE-6856-4C2E-80E2-3D95DF7B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2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5B4F-5AF1-491C-AE6B-24CA1960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F4F88-4D7F-4924-AE60-A00FDA36D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801C3-1594-40BD-B221-F09ADC013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DD8E55-73CD-4E90-B111-02EC132B8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5CB288-4D57-4F22-AE29-7F677F083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F52A43-7B0F-44DB-8E64-0500C0E33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66A7-C5C1-4E53-939E-368ABAA572C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1B8C1A-F2B9-4047-A938-AC04ECEF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CD99AB-AE6D-4259-B6B4-8F75995F0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7AE-6856-4C2E-80E2-3D95DF7B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03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1A59E-40A4-4477-96BD-A32AE4596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8D640E-D40A-48B4-9AB7-67798B00C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66A7-C5C1-4E53-939E-368ABAA572C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309FB5-D0E5-400B-BAC6-69B6D1ED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364FC-64A2-4FEE-B964-316EF9A2C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7AE-6856-4C2E-80E2-3D95DF7B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79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D243F5-34CD-4BF2-B65A-2312E623F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66A7-C5C1-4E53-939E-368ABAA572C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4BCC42-1ED2-4927-8053-0A53DA3EF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D7D78-6591-41FF-8ED0-EE44A0D1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7AE-6856-4C2E-80E2-3D95DF7B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31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B4803-34CA-444D-9BD0-603F99A47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FC4AA-5074-4EBA-868C-7F9ED2655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C3C3AE-1832-4C0B-BB08-047BD0A68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D7E67F-8F6A-463E-8E8A-6FFDD239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66A7-C5C1-4E53-939E-368ABAA572C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E9D3E-AEAC-45DF-97D8-7797BE261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F13B8-3DCF-43B1-964A-4FCA821E9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7AE-6856-4C2E-80E2-3D95DF7B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4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22552-B306-4190-89B1-73E4890C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6C34F-B1DB-4C89-8799-9662BF825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FF5448-EFA5-4D94-B45D-33B6E4204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460E2-0039-4855-A2E3-6F6C0C64D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66A7-C5C1-4E53-939E-368ABAA572C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87370-D7E9-4AD9-B538-701055E63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12B9F1-AE32-44DA-9DDC-2B3D3A4DE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97AE-6856-4C2E-80E2-3D95DF7B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6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088937-CA6F-4ECC-A9C3-5CA15F12F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ECA78-1AE5-4D11-92C8-BAF93B78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1EAF6-1AA6-40A8-80FF-B8A9378CEA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B66A7-C5C1-4E53-939E-368ABAA572C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C3A22-228D-4FEC-B10A-4872858CC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EDF6A-BB6B-4009-B55A-6E3D56C30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997AE-6856-4C2E-80E2-3D95DF7B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7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ke surrounded by mountains&#10;&#10;Description automatically generated with low confidence">
            <a:extLst>
              <a:ext uri="{FF2B5EF4-FFF2-40B4-BE49-F238E27FC236}">
                <a16:creationId xmlns:a16="http://schemas.microsoft.com/office/drawing/2014/main" id="{814DEF6D-6C7A-4FB6-9F41-419F50D44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9" r="-1" b="13712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0" name="Freeform: Shape 23">
            <a:extLst>
              <a:ext uri="{FF2B5EF4-FFF2-40B4-BE49-F238E27FC236}">
                <a16:creationId xmlns:a16="http://schemas.microsoft.com/office/drawing/2014/main" id="{A435A76B-D478-4F38-9D76-040E49ADC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0138" y="2758601"/>
            <a:ext cx="7832767" cy="4099399"/>
          </a:xfrm>
          <a:custGeom>
            <a:avLst/>
            <a:gdLst>
              <a:gd name="connsiteX0" fmla="*/ 4436398 w 7832767"/>
              <a:gd name="connsiteY0" fmla="*/ 580 h 4099399"/>
              <a:gd name="connsiteX1" fmla="*/ 5062070 w 7832767"/>
              <a:gd name="connsiteY1" fmla="*/ 20166 h 4099399"/>
              <a:gd name="connsiteX2" fmla="*/ 6429770 w 7832767"/>
              <a:gd name="connsiteY2" fmla="*/ 44716 h 4099399"/>
              <a:gd name="connsiteX3" fmla="*/ 7261927 w 7832767"/>
              <a:gd name="connsiteY3" fmla="*/ 147922 h 4099399"/>
              <a:gd name="connsiteX4" fmla="*/ 7370574 w 7832767"/>
              <a:gd name="connsiteY4" fmla="*/ 185497 h 4099399"/>
              <a:gd name="connsiteX5" fmla="*/ 7342690 w 7832767"/>
              <a:gd name="connsiteY5" fmla="*/ 262652 h 4099399"/>
              <a:gd name="connsiteX6" fmla="*/ 7154722 w 7832767"/>
              <a:gd name="connsiteY6" fmla="*/ 283192 h 4099399"/>
              <a:gd name="connsiteX7" fmla="*/ 7257600 w 7832767"/>
              <a:gd name="connsiteY7" fmla="*/ 340809 h 4099399"/>
              <a:gd name="connsiteX8" fmla="*/ 7031654 w 7832767"/>
              <a:gd name="connsiteY8" fmla="*/ 384897 h 4099399"/>
              <a:gd name="connsiteX9" fmla="*/ 7061460 w 7832767"/>
              <a:gd name="connsiteY9" fmla="*/ 415459 h 4099399"/>
              <a:gd name="connsiteX10" fmla="*/ 7091746 w 7832767"/>
              <a:gd name="connsiteY10" fmla="*/ 444516 h 4099399"/>
              <a:gd name="connsiteX11" fmla="*/ 6661966 w 7832767"/>
              <a:gd name="connsiteY11" fmla="*/ 519166 h 4099399"/>
              <a:gd name="connsiteX12" fmla="*/ 7169625 w 7832767"/>
              <a:gd name="connsiteY12" fmla="*/ 655940 h 4099399"/>
              <a:gd name="connsiteX13" fmla="*/ 7077324 w 7832767"/>
              <a:gd name="connsiteY13" fmla="*/ 729587 h 4099399"/>
              <a:gd name="connsiteX14" fmla="*/ 7370574 w 7832767"/>
              <a:gd name="connsiteY14" fmla="*/ 845819 h 4099399"/>
              <a:gd name="connsiteX15" fmla="*/ 7608539 w 7832767"/>
              <a:gd name="connsiteY15" fmla="*/ 990610 h 4099399"/>
              <a:gd name="connsiteX16" fmla="*/ 7742185 w 7832767"/>
              <a:gd name="connsiteY16" fmla="*/ 1180991 h 4099399"/>
              <a:gd name="connsiteX17" fmla="*/ 7789296 w 7832767"/>
              <a:gd name="connsiteY17" fmla="*/ 1266161 h 4099399"/>
              <a:gd name="connsiteX18" fmla="*/ 7831602 w 7832767"/>
              <a:gd name="connsiteY18" fmla="*/ 1355841 h 4099399"/>
              <a:gd name="connsiteX19" fmla="*/ 7758529 w 7832767"/>
              <a:gd name="connsiteY19" fmla="*/ 1445019 h 4099399"/>
              <a:gd name="connsiteX20" fmla="*/ 7710936 w 7832767"/>
              <a:gd name="connsiteY20" fmla="*/ 1553237 h 4099399"/>
              <a:gd name="connsiteX21" fmla="*/ 7754684 w 7832767"/>
              <a:gd name="connsiteY21" fmla="*/ 1616863 h 4099399"/>
              <a:gd name="connsiteX22" fmla="*/ 7755645 w 7832767"/>
              <a:gd name="connsiteY22" fmla="*/ 1759148 h 4099399"/>
              <a:gd name="connsiteX23" fmla="*/ 7725360 w 7832767"/>
              <a:gd name="connsiteY23" fmla="*/ 1826283 h 4099399"/>
              <a:gd name="connsiteX24" fmla="*/ 7633056 w 7832767"/>
              <a:gd name="connsiteY24" fmla="*/ 1972074 h 4099399"/>
              <a:gd name="connsiteX25" fmla="*/ 7554696 w 7832767"/>
              <a:gd name="connsiteY25" fmla="*/ 2004640 h 4099399"/>
              <a:gd name="connsiteX26" fmla="*/ 7562870 w 7832767"/>
              <a:gd name="connsiteY26" fmla="*/ 2592817 h 4099399"/>
              <a:gd name="connsiteX27" fmla="*/ 7620078 w 7832767"/>
              <a:gd name="connsiteY27" fmla="*/ 2877387 h 4099399"/>
              <a:gd name="connsiteX28" fmla="*/ 7579695 w 7832767"/>
              <a:gd name="connsiteY28" fmla="*/ 3198029 h 4099399"/>
              <a:gd name="connsiteX29" fmla="*/ 7713340 w 7832767"/>
              <a:gd name="connsiteY29" fmla="*/ 3435003 h 4099399"/>
              <a:gd name="connsiteX30" fmla="*/ 7658054 w 7832767"/>
              <a:gd name="connsiteY30" fmla="*/ 3526187 h 4099399"/>
              <a:gd name="connsiteX31" fmla="*/ 7813815 w 7832767"/>
              <a:gd name="connsiteY31" fmla="*/ 3628391 h 4099399"/>
              <a:gd name="connsiteX32" fmla="*/ 7669112 w 7832767"/>
              <a:gd name="connsiteY32" fmla="*/ 3773681 h 4099399"/>
              <a:gd name="connsiteX33" fmla="*/ 7429704 w 7832767"/>
              <a:gd name="connsiteY33" fmla="*/ 4001137 h 4099399"/>
              <a:gd name="connsiteX34" fmla="*/ 7417475 w 7832767"/>
              <a:gd name="connsiteY34" fmla="*/ 4099399 h 4099399"/>
              <a:gd name="connsiteX35" fmla="*/ 180606 w 7832767"/>
              <a:gd name="connsiteY35" fmla="*/ 4099399 h 4099399"/>
              <a:gd name="connsiteX36" fmla="*/ 164649 w 7832767"/>
              <a:gd name="connsiteY36" fmla="*/ 4093760 h 4099399"/>
              <a:gd name="connsiteX37" fmla="*/ 160465 w 7832767"/>
              <a:gd name="connsiteY37" fmla="*/ 4076287 h 4099399"/>
              <a:gd name="connsiteX38" fmla="*/ 549383 w 7832767"/>
              <a:gd name="connsiteY38" fmla="*/ 3827790 h 4099399"/>
              <a:gd name="connsiteX39" fmla="*/ 756100 w 7832767"/>
              <a:gd name="connsiteY39" fmla="*/ 3722078 h 4099399"/>
              <a:gd name="connsiteX40" fmla="*/ 415738 w 7832767"/>
              <a:gd name="connsiteY40" fmla="*/ 3746126 h 4099399"/>
              <a:gd name="connsiteX41" fmla="*/ 671971 w 7832767"/>
              <a:gd name="connsiteY41" fmla="*/ 3563762 h 4099399"/>
              <a:gd name="connsiteX42" fmla="*/ 619570 w 7832767"/>
              <a:gd name="connsiteY42" fmla="*/ 3530194 h 4099399"/>
              <a:gd name="connsiteX43" fmla="*/ 523422 w 7832767"/>
              <a:gd name="connsiteY43" fmla="*/ 3507649 h 4099399"/>
              <a:gd name="connsiteX44" fmla="*/ 957048 w 7832767"/>
              <a:gd name="connsiteY44" fmla="*/ 3392918 h 4099399"/>
              <a:gd name="connsiteX45" fmla="*/ 835904 w 7832767"/>
              <a:gd name="connsiteY45" fmla="*/ 3231596 h 4099399"/>
              <a:gd name="connsiteX46" fmla="*/ 930608 w 7832767"/>
              <a:gd name="connsiteY46" fmla="*/ 3195022 h 4099399"/>
              <a:gd name="connsiteX47" fmla="*/ 817153 w 7832767"/>
              <a:gd name="connsiteY47" fmla="*/ 3190514 h 4099399"/>
              <a:gd name="connsiteX48" fmla="*/ 727736 w 7832767"/>
              <a:gd name="connsiteY48" fmla="*/ 3191015 h 4099399"/>
              <a:gd name="connsiteX49" fmla="*/ 567170 w 7832767"/>
              <a:gd name="connsiteY49" fmla="*/ 3150434 h 4099399"/>
              <a:gd name="connsiteX50" fmla="*/ 2784 w 7832767"/>
              <a:gd name="connsiteY50" fmla="*/ 3218569 h 4099399"/>
              <a:gd name="connsiteX51" fmla="*/ 122006 w 7832767"/>
              <a:gd name="connsiteY51" fmla="*/ 3122877 h 4099399"/>
              <a:gd name="connsiteX52" fmla="*/ 264786 w 7832767"/>
              <a:gd name="connsiteY52" fmla="*/ 3068269 h 4099399"/>
              <a:gd name="connsiteX53" fmla="*/ 72009 w 7832767"/>
              <a:gd name="connsiteY53" fmla="*/ 3039210 h 4099399"/>
              <a:gd name="connsiteX54" fmla="*/ 459485 w 7832767"/>
              <a:gd name="connsiteY54" fmla="*/ 2948028 h 4099399"/>
              <a:gd name="connsiteX55" fmla="*/ 365260 w 7832767"/>
              <a:gd name="connsiteY55" fmla="*/ 2866364 h 4099399"/>
              <a:gd name="connsiteX56" fmla="*/ 607071 w 7832767"/>
              <a:gd name="connsiteY56" fmla="*/ 2498127 h 4099399"/>
              <a:gd name="connsiteX57" fmla="*/ 1090213 w 7832767"/>
              <a:gd name="connsiteY57" fmla="*/ 2289209 h 4099399"/>
              <a:gd name="connsiteX58" fmla="*/ 1337313 w 7832767"/>
              <a:gd name="connsiteY58" fmla="*/ 2272676 h 4099399"/>
              <a:gd name="connsiteX59" fmla="*/ 1268086 w 7832767"/>
              <a:gd name="connsiteY59" fmla="*/ 2205541 h 4099399"/>
              <a:gd name="connsiteX60" fmla="*/ 1449324 w 7832767"/>
              <a:gd name="connsiteY60" fmla="*/ 1827285 h 4099399"/>
              <a:gd name="connsiteX61" fmla="*/ 1255107 w 7832767"/>
              <a:gd name="connsiteY61" fmla="*/ 1849829 h 4099399"/>
              <a:gd name="connsiteX62" fmla="*/ 259497 w 7832767"/>
              <a:gd name="connsiteY62" fmla="*/ 1865862 h 4099399"/>
              <a:gd name="connsiteX63" fmla="*/ 160947 w 7832767"/>
              <a:gd name="connsiteY63" fmla="*/ 1851332 h 4099399"/>
              <a:gd name="connsiteX64" fmla="*/ 845998 w 7832767"/>
              <a:gd name="connsiteY64" fmla="*/ 1661453 h 4099399"/>
              <a:gd name="connsiteX65" fmla="*/ 575343 w 7832767"/>
              <a:gd name="connsiteY65" fmla="*/ 1610350 h 4099399"/>
              <a:gd name="connsiteX66" fmla="*/ 512846 w 7832767"/>
              <a:gd name="connsiteY66" fmla="*/ 1589809 h 4099399"/>
              <a:gd name="connsiteX67" fmla="*/ 570054 w 7832767"/>
              <a:gd name="connsiteY67" fmla="*/ 1536702 h 4099399"/>
              <a:gd name="connsiteX68" fmla="*/ 714276 w 7832767"/>
              <a:gd name="connsiteY68" fmla="*/ 1483095 h 4099399"/>
              <a:gd name="connsiteX69" fmla="*/ 321033 w 7832767"/>
              <a:gd name="connsiteY69" fmla="*/ 1560250 h 4099399"/>
              <a:gd name="connsiteX70" fmla="*/ 348915 w 7832767"/>
              <a:gd name="connsiteY70" fmla="*/ 1478587 h 4099399"/>
              <a:gd name="connsiteX71" fmla="*/ 309975 w 7832767"/>
              <a:gd name="connsiteY71" fmla="*/ 1404938 h 4099399"/>
              <a:gd name="connsiteX72" fmla="*/ 531595 w 7832767"/>
              <a:gd name="connsiteY72" fmla="*/ 1310249 h 4099399"/>
              <a:gd name="connsiteX73" fmla="*/ 840230 w 7832767"/>
              <a:gd name="connsiteY73" fmla="*/ 1125380 h 4099399"/>
              <a:gd name="connsiteX74" fmla="*/ 1149825 w 7832767"/>
              <a:gd name="connsiteY74" fmla="*/ 1007142 h 4099399"/>
              <a:gd name="connsiteX75" fmla="*/ 1405096 w 7832767"/>
              <a:gd name="connsiteY75" fmla="*/ 901932 h 4099399"/>
              <a:gd name="connsiteX76" fmla="*/ 1167613 w 7832767"/>
              <a:gd name="connsiteY76" fmla="*/ 918465 h 4099399"/>
              <a:gd name="connsiteX77" fmla="*/ 1563740 w 7832767"/>
              <a:gd name="connsiteY77" fmla="*/ 752632 h 4099399"/>
              <a:gd name="connsiteX78" fmla="*/ 1623833 w 7832767"/>
              <a:gd name="connsiteY78" fmla="*/ 742112 h 4099399"/>
              <a:gd name="connsiteX79" fmla="*/ 2259848 w 7832767"/>
              <a:gd name="connsiteY79" fmla="*/ 624877 h 4099399"/>
              <a:gd name="connsiteX80" fmla="*/ 2382917 w 7832767"/>
              <a:gd name="connsiteY80" fmla="*/ 566761 h 4099399"/>
              <a:gd name="connsiteX81" fmla="*/ 2241099 w 7832767"/>
              <a:gd name="connsiteY81" fmla="*/ 554235 h 4099399"/>
              <a:gd name="connsiteX82" fmla="*/ 1768535 w 7832767"/>
              <a:gd name="connsiteY82" fmla="*/ 588806 h 4099399"/>
              <a:gd name="connsiteX83" fmla="*/ 2089668 w 7832767"/>
              <a:gd name="connsiteY83" fmla="*/ 516159 h 4099399"/>
              <a:gd name="connsiteX84" fmla="*/ 1739690 w 7832767"/>
              <a:gd name="connsiteY84" fmla="*/ 493614 h 4099399"/>
              <a:gd name="connsiteX85" fmla="*/ 1657003 w 7832767"/>
              <a:gd name="connsiteY85" fmla="*/ 436500 h 4099399"/>
              <a:gd name="connsiteX86" fmla="*/ 1716134 w 7832767"/>
              <a:gd name="connsiteY86" fmla="*/ 380889 h 4099399"/>
              <a:gd name="connsiteX87" fmla="*/ 1931986 w 7832767"/>
              <a:gd name="connsiteY87" fmla="*/ 319766 h 4099399"/>
              <a:gd name="connsiteX88" fmla="*/ 2152163 w 7832767"/>
              <a:gd name="connsiteY88" fmla="*/ 230087 h 4099399"/>
              <a:gd name="connsiteX89" fmla="*/ 2858367 w 7832767"/>
              <a:gd name="connsiteY89" fmla="*/ 102831 h 4099399"/>
              <a:gd name="connsiteX90" fmla="*/ 3327568 w 7832767"/>
              <a:gd name="connsiteY90" fmla="*/ 61248 h 4099399"/>
              <a:gd name="connsiteX91" fmla="*/ 4227028 w 7832767"/>
              <a:gd name="connsiteY91" fmla="*/ 1129 h 4099399"/>
              <a:gd name="connsiteX92" fmla="*/ 4436398 w 7832767"/>
              <a:gd name="connsiteY92" fmla="*/ 580 h 409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7832767" h="4099399">
                <a:moveTo>
                  <a:pt x="4436398" y="580"/>
                </a:moveTo>
                <a:cubicBezTo>
                  <a:pt x="4645360" y="3164"/>
                  <a:pt x="4853309" y="13778"/>
                  <a:pt x="5062070" y="20166"/>
                </a:cubicBezTo>
                <a:cubicBezTo>
                  <a:pt x="5516848" y="34696"/>
                  <a:pt x="5974030" y="34194"/>
                  <a:pt x="6429770" y="44716"/>
                </a:cubicBezTo>
                <a:cubicBezTo>
                  <a:pt x="6713886" y="51228"/>
                  <a:pt x="6994637" y="74776"/>
                  <a:pt x="7261927" y="147922"/>
                </a:cubicBezTo>
                <a:cubicBezTo>
                  <a:pt x="7299424" y="158443"/>
                  <a:pt x="7341729" y="160448"/>
                  <a:pt x="7370574" y="185497"/>
                </a:cubicBezTo>
                <a:cubicBezTo>
                  <a:pt x="7402784" y="213553"/>
                  <a:pt x="7389804" y="254635"/>
                  <a:pt x="7342690" y="262652"/>
                </a:cubicBezTo>
                <a:cubicBezTo>
                  <a:pt x="7282599" y="273173"/>
                  <a:pt x="7221066" y="276179"/>
                  <a:pt x="7154722" y="283192"/>
                </a:cubicBezTo>
                <a:cubicBezTo>
                  <a:pt x="7180202" y="321770"/>
                  <a:pt x="7241736" y="292713"/>
                  <a:pt x="7257600" y="340809"/>
                </a:cubicBezTo>
                <a:cubicBezTo>
                  <a:pt x="7186452" y="373874"/>
                  <a:pt x="7100400" y="352331"/>
                  <a:pt x="7031654" y="384897"/>
                </a:cubicBezTo>
                <a:cubicBezTo>
                  <a:pt x="7033577" y="407441"/>
                  <a:pt x="7048960" y="409446"/>
                  <a:pt x="7061460" y="415459"/>
                </a:cubicBezTo>
                <a:cubicBezTo>
                  <a:pt x="7073960" y="420968"/>
                  <a:pt x="7105206" y="412953"/>
                  <a:pt x="7091746" y="444516"/>
                </a:cubicBezTo>
                <a:cubicBezTo>
                  <a:pt x="6948967" y="463553"/>
                  <a:pt x="6812438" y="528183"/>
                  <a:pt x="6661966" y="519166"/>
                </a:cubicBezTo>
                <a:cubicBezTo>
                  <a:pt x="6848013" y="536700"/>
                  <a:pt x="7005214" y="608344"/>
                  <a:pt x="7169625" y="655940"/>
                </a:cubicBezTo>
                <a:cubicBezTo>
                  <a:pt x="7162896" y="712052"/>
                  <a:pt x="7096554" y="689507"/>
                  <a:pt x="7077324" y="729587"/>
                </a:cubicBezTo>
                <a:cubicBezTo>
                  <a:pt x="7182606" y="757642"/>
                  <a:pt x="7283560" y="790709"/>
                  <a:pt x="7370574" y="845819"/>
                </a:cubicBezTo>
                <a:cubicBezTo>
                  <a:pt x="7448935" y="895418"/>
                  <a:pt x="7523448" y="950028"/>
                  <a:pt x="7608539" y="990610"/>
                </a:cubicBezTo>
                <a:cubicBezTo>
                  <a:pt x="7697957" y="1033195"/>
                  <a:pt x="7752280" y="1087804"/>
                  <a:pt x="7742185" y="1180991"/>
                </a:cubicBezTo>
                <a:cubicBezTo>
                  <a:pt x="7737858" y="1219067"/>
                  <a:pt x="7749396" y="1251131"/>
                  <a:pt x="7789296" y="1266161"/>
                </a:cubicBezTo>
                <a:cubicBezTo>
                  <a:pt x="7838813" y="1284698"/>
                  <a:pt x="7833526" y="1312754"/>
                  <a:pt x="7831602" y="1355841"/>
                </a:cubicBezTo>
                <a:cubicBezTo>
                  <a:pt x="7828717" y="1407443"/>
                  <a:pt x="7803238" y="1427485"/>
                  <a:pt x="7758529" y="1445019"/>
                </a:cubicBezTo>
                <a:cubicBezTo>
                  <a:pt x="7694591" y="1469568"/>
                  <a:pt x="7694110" y="1507644"/>
                  <a:pt x="7710936" y="1553237"/>
                </a:cubicBezTo>
                <a:cubicBezTo>
                  <a:pt x="7720072" y="1578286"/>
                  <a:pt x="7734012" y="1598327"/>
                  <a:pt x="7754684" y="1616863"/>
                </a:cubicBezTo>
                <a:cubicBezTo>
                  <a:pt x="7826314" y="1681493"/>
                  <a:pt x="7825833" y="1682494"/>
                  <a:pt x="7755645" y="1759148"/>
                </a:cubicBezTo>
                <a:cubicBezTo>
                  <a:pt x="7736896" y="1779688"/>
                  <a:pt x="7716704" y="1793216"/>
                  <a:pt x="7725360" y="1826283"/>
                </a:cubicBezTo>
                <a:cubicBezTo>
                  <a:pt x="7754684" y="1936002"/>
                  <a:pt x="7750838" y="1936002"/>
                  <a:pt x="7633056" y="1972074"/>
                </a:cubicBezTo>
                <a:cubicBezTo>
                  <a:pt x="7606135" y="1980591"/>
                  <a:pt x="7570080" y="1973076"/>
                  <a:pt x="7554696" y="2004640"/>
                </a:cubicBezTo>
                <a:cubicBezTo>
                  <a:pt x="7564311" y="2027686"/>
                  <a:pt x="7541716" y="2583799"/>
                  <a:pt x="7562870" y="2592817"/>
                </a:cubicBezTo>
                <a:cubicBezTo>
                  <a:pt x="7728244" y="2663458"/>
                  <a:pt x="7748914" y="2746625"/>
                  <a:pt x="7620078" y="2877387"/>
                </a:cubicBezTo>
                <a:cubicBezTo>
                  <a:pt x="7533544" y="2965063"/>
                  <a:pt x="7543639" y="3108349"/>
                  <a:pt x="7579695" y="3198029"/>
                </a:cubicBezTo>
                <a:cubicBezTo>
                  <a:pt x="7715743" y="3237608"/>
                  <a:pt x="7685939" y="3342818"/>
                  <a:pt x="7713340" y="3435003"/>
                </a:cubicBezTo>
                <a:cubicBezTo>
                  <a:pt x="7733531" y="3504142"/>
                  <a:pt x="7654210" y="3494623"/>
                  <a:pt x="7658054" y="3526187"/>
                </a:cubicBezTo>
                <a:cubicBezTo>
                  <a:pt x="7708052" y="3564262"/>
                  <a:pt x="7774874" y="3576287"/>
                  <a:pt x="7813815" y="3628391"/>
                </a:cubicBezTo>
                <a:cubicBezTo>
                  <a:pt x="7743627" y="3666467"/>
                  <a:pt x="7708052" y="3720074"/>
                  <a:pt x="7669112" y="3773681"/>
                </a:cubicBezTo>
                <a:cubicBezTo>
                  <a:pt x="7606135" y="3860855"/>
                  <a:pt x="7520564" y="3934503"/>
                  <a:pt x="7429704" y="4001137"/>
                </a:cubicBezTo>
                <a:lnTo>
                  <a:pt x="7417475" y="4099399"/>
                </a:lnTo>
                <a:lnTo>
                  <a:pt x="180606" y="4099399"/>
                </a:lnTo>
                <a:lnTo>
                  <a:pt x="164649" y="4093760"/>
                </a:lnTo>
                <a:cubicBezTo>
                  <a:pt x="148507" y="4086464"/>
                  <a:pt x="145082" y="4080295"/>
                  <a:pt x="160465" y="4076287"/>
                </a:cubicBezTo>
                <a:cubicBezTo>
                  <a:pt x="230173" y="4057751"/>
                  <a:pt x="478714" y="3837810"/>
                  <a:pt x="549383" y="3827790"/>
                </a:cubicBezTo>
                <a:cubicBezTo>
                  <a:pt x="631589" y="3816267"/>
                  <a:pt x="647934" y="3800736"/>
                  <a:pt x="756100" y="3722078"/>
                </a:cubicBezTo>
                <a:cubicBezTo>
                  <a:pt x="827251" y="3670474"/>
                  <a:pt x="531115" y="3782698"/>
                  <a:pt x="415738" y="3746126"/>
                </a:cubicBezTo>
                <a:cubicBezTo>
                  <a:pt x="373433" y="3732598"/>
                  <a:pt x="671971" y="3589813"/>
                  <a:pt x="671971" y="3563762"/>
                </a:cubicBezTo>
                <a:cubicBezTo>
                  <a:pt x="671971" y="3536206"/>
                  <a:pt x="645049" y="3530194"/>
                  <a:pt x="619570" y="3530194"/>
                </a:cubicBezTo>
                <a:cubicBezTo>
                  <a:pt x="562844" y="3530194"/>
                  <a:pt x="580151" y="3506145"/>
                  <a:pt x="523422" y="3507649"/>
                </a:cubicBezTo>
                <a:cubicBezTo>
                  <a:pt x="689758" y="3438010"/>
                  <a:pt x="792637" y="3456547"/>
                  <a:pt x="957048" y="3392918"/>
                </a:cubicBezTo>
                <a:cubicBezTo>
                  <a:pt x="1037333" y="3361856"/>
                  <a:pt x="753217" y="3258649"/>
                  <a:pt x="835904" y="3231596"/>
                </a:cubicBezTo>
                <a:cubicBezTo>
                  <a:pt x="867151" y="3221074"/>
                  <a:pt x="908974" y="3232097"/>
                  <a:pt x="930608" y="3195022"/>
                </a:cubicBezTo>
                <a:cubicBezTo>
                  <a:pt x="896476" y="3165464"/>
                  <a:pt x="851286" y="3178490"/>
                  <a:pt x="817153" y="3190514"/>
                </a:cubicBezTo>
                <a:cubicBezTo>
                  <a:pt x="730141" y="3221576"/>
                  <a:pt x="736391" y="3214062"/>
                  <a:pt x="727736" y="3191015"/>
                </a:cubicBezTo>
                <a:cubicBezTo>
                  <a:pt x="699374" y="3112357"/>
                  <a:pt x="629186" y="3137408"/>
                  <a:pt x="567170" y="3150434"/>
                </a:cubicBezTo>
                <a:cubicBezTo>
                  <a:pt x="379682" y="3189512"/>
                  <a:pt x="189791" y="3178490"/>
                  <a:pt x="2784" y="3218569"/>
                </a:cubicBezTo>
                <a:cubicBezTo>
                  <a:pt x="-17406" y="3223079"/>
                  <a:pt x="77299" y="3133400"/>
                  <a:pt x="122006" y="3122877"/>
                </a:cubicBezTo>
                <a:cubicBezTo>
                  <a:pt x="170561" y="3111856"/>
                  <a:pt x="230173" y="3119872"/>
                  <a:pt x="264786" y="3068269"/>
                </a:cubicBezTo>
                <a:cubicBezTo>
                  <a:pt x="203252" y="3055243"/>
                  <a:pt x="133065" y="3080292"/>
                  <a:pt x="72009" y="3039210"/>
                </a:cubicBezTo>
                <a:cubicBezTo>
                  <a:pt x="207578" y="2982597"/>
                  <a:pt x="342665" y="2984601"/>
                  <a:pt x="459485" y="2948028"/>
                </a:cubicBezTo>
                <a:cubicBezTo>
                  <a:pt x="470061" y="2880393"/>
                  <a:pt x="393143" y="2904941"/>
                  <a:pt x="365260" y="2866364"/>
                </a:cubicBezTo>
                <a:cubicBezTo>
                  <a:pt x="1245010" y="2800232"/>
                  <a:pt x="753697" y="2604840"/>
                  <a:pt x="607071" y="2498127"/>
                </a:cubicBezTo>
                <a:cubicBezTo>
                  <a:pt x="558036" y="2462556"/>
                  <a:pt x="1073387" y="2293717"/>
                  <a:pt x="1090213" y="2289209"/>
                </a:cubicBezTo>
                <a:cubicBezTo>
                  <a:pt x="1132999" y="2278688"/>
                  <a:pt x="1302700" y="2286203"/>
                  <a:pt x="1337313" y="2272676"/>
                </a:cubicBezTo>
                <a:cubicBezTo>
                  <a:pt x="1381541" y="2255643"/>
                  <a:pt x="1235395" y="2226083"/>
                  <a:pt x="1268086" y="2205541"/>
                </a:cubicBezTo>
                <a:cubicBezTo>
                  <a:pt x="1497398" y="2060752"/>
                  <a:pt x="1513743" y="1842815"/>
                  <a:pt x="1449324" y="1827285"/>
                </a:cubicBezTo>
                <a:cubicBezTo>
                  <a:pt x="1382502" y="1811252"/>
                  <a:pt x="1317121" y="1823778"/>
                  <a:pt x="1255107" y="1849829"/>
                </a:cubicBezTo>
                <a:cubicBezTo>
                  <a:pt x="1154152" y="1892415"/>
                  <a:pt x="455158" y="1831793"/>
                  <a:pt x="259497" y="1865862"/>
                </a:cubicBezTo>
                <a:cubicBezTo>
                  <a:pt x="229691" y="1870872"/>
                  <a:pt x="189311" y="1893417"/>
                  <a:pt x="160947" y="1851332"/>
                </a:cubicBezTo>
                <a:cubicBezTo>
                  <a:pt x="362377" y="1715060"/>
                  <a:pt x="621013" y="1754138"/>
                  <a:pt x="845998" y="1661453"/>
                </a:cubicBezTo>
                <a:cubicBezTo>
                  <a:pt x="757542" y="1597824"/>
                  <a:pt x="667645" y="1600832"/>
                  <a:pt x="575343" y="1610350"/>
                </a:cubicBezTo>
                <a:cubicBezTo>
                  <a:pt x="551306" y="1612855"/>
                  <a:pt x="518615" y="1616362"/>
                  <a:pt x="512846" y="1589809"/>
                </a:cubicBezTo>
                <a:cubicBezTo>
                  <a:pt x="505636" y="1556242"/>
                  <a:pt x="544576" y="1550229"/>
                  <a:pt x="570054" y="1536702"/>
                </a:cubicBezTo>
                <a:cubicBezTo>
                  <a:pt x="608994" y="1515660"/>
                  <a:pt x="666682" y="1540710"/>
                  <a:pt x="714276" y="1483095"/>
                </a:cubicBezTo>
                <a:cubicBezTo>
                  <a:pt x="570054" y="1496622"/>
                  <a:pt x="448428" y="1520170"/>
                  <a:pt x="321033" y="1560250"/>
                </a:cubicBezTo>
                <a:cubicBezTo>
                  <a:pt x="332089" y="1524679"/>
                  <a:pt x="370548" y="1508145"/>
                  <a:pt x="348915" y="1478587"/>
                </a:cubicBezTo>
                <a:cubicBezTo>
                  <a:pt x="332571" y="1456542"/>
                  <a:pt x="285939" y="1446021"/>
                  <a:pt x="309975" y="1404938"/>
                </a:cubicBezTo>
                <a:cubicBezTo>
                  <a:pt x="377759" y="1361351"/>
                  <a:pt x="473907" y="1372876"/>
                  <a:pt x="531595" y="1310249"/>
                </a:cubicBezTo>
                <a:cubicBezTo>
                  <a:pt x="613321" y="1221071"/>
                  <a:pt x="740236" y="1190509"/>
                  <a:pt x="840230" y="1125380"/>
                </a:cubicBezTo>
                <a:cubicBezTo>
                  <a:pt x="873400" y="1104337"/>
                  <a:pt x="1091175" y="1030690"/>
                  <a:pt x="1149825" y="1007142"/>
                </a:cubicBezTo>
                <a:cubicBezTo>
                  <a:pt x="1231551" y="974076"/>
                  <a:pt x="1324813" y="962553"/>
                  <a:pt x="1405096" y="901932"/>
                </a:cubicBezTo>
                <a:cubicBezTo>
                  <a:pt x="1326255" y="889406"/>
                  <a:pt x="1262318" y="946021"/>
                  <a:pt x="1167613" y="918465"/>
                </a:cubicBezTo>
                <a:cubicBezTo>
                  <a:pt x="1317602" y="859848"/>
                  <a:pt x="1455092" y="833294"/>
                  <a:pt x="1563740" y="752632"/>
                </a:cubicBezTo>
                <a:cubicBezTo>
                  <a:pt x="1577201" y="742613"/>
                  <a:pt x="1603642" y="745619"/>
                  <a:pt x="1623833" y="742112"/>
                </a:cubicBezTo>
                <a:cubicBezTo>
                  <a:pt x="1836317" y="706540"/>
                  <a:pt x="2049765" y="676480"/>
                  <a:pt x="2259848" y="624877"/>
                </a:cubicBezTo>
                <a:cubicBezTo>
                  <a:pt x="2307442" y="612853"/>
                  <a:pt x="2391570" y="609847"/>
                  <a:pt x="2382917" y="566761"/>
                </a:cubicBezTo>
                <a:cubicBezTo>
                  <a:pt x="2369937" y="502131"/>
                  <a:pt x="2291577" y="548223"/>
                  <a:pt x="2241099" y="554235"/>
                </a:cubicBezTo>
                <a:cubicBezTo>
                  <a:pt x="2084379" y="573775"/>
                  <a:pt x="1927659" y="607843"/>
                  <a:pt x="1768535" y="588806"/>
                </a:cubicBezTo>
                <a:cubicBezTo>
                  <a:pt x="1875738" y="564757"/>
                  <a:pt x="1982463" y="540207"/>
                  <a:pt x="2089668" y="516159"/>
                </a:cubicBezTo>
                <a:cubicBezTo>
                  <a:pt x="1966597" y="524676"/>
                  <a:pt x="1859394" y="468563"/>
                  <a:pt x="1739690" y="493614"/>
                </a:cubicBezTo>
                <a:cubicBezTo>
                  <a:pt x="1701230" y="501630"/>
                  <a:pt x="1660850" y="476079"/>
                  <a:pt x="1657003" y="436500"/>
                </a:cubicBezTo>
                <a:cubicBezTo>
                  <a:pt x="1652677" y="404937"/>
                  <a:pt x="1688732" y="390909"/>
                  <a:pt x="1716134" y="380889"/>
                </a:cubicBezTo>
                <a:cubicBezTo>
                  <a:pt x="1786322" y="355337"/>
                  <a:pt x="1842086" y="279687"/>
                  <a:pt x="1931986" y="319766"/>
                </a:cubicBezTo>
                <a:cubicBezTo>
                  <a:pt x="1988712" y="256640"/>
                  <a:pt x="2079091" y="246619"/>
                  <a:pt x="2152163" y="230087"/>
                </a:cubicBezTo>
                <a:cubicBezTo>
                  <a:pt x="2385321" y="177982"/>
                  <a:pt x="2621844" y="137401"/>
                  <a:pt x="2858367" y="102831"/>
                </a:cubicBezTo>
                <a:cubicBezTo>
                  <a:pt x="3013645" y="80286"/>
                  <a:pt x="3173731" y="89806"/>
                  <a:pt x="3327568" y="61248"/>
                </a:cubicBezTo>
                <a:cubicBezTo>
                  <a:pt x="3628510" y="5637"/>
                  <a:pt x="3927528" y="7141"/>
                  <a:pt x="4227028" y="1129"/>
                </a:cubicBezTo>
                <a:cubicBezTo>
                  <a:pt x="4296975" y="-249"/>
                  <a:pt x="4366742" y="-281"/>
                  <a:pt x="4436398" y="5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F6A17-06E8-4BE0-96AB-5C8E34941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657600"/>
            <a:ext cx="5257799" cy="1878144"/>
          </a:xfrm>
        </p:spPr>
        <p:txBody>
          <a:bodyPr anchor="b">
            <a:normAutofit/>
          </a:bodyPr>
          <a:lstStyle/>
          <a:p>
            <a:pPr algn="l"/>
            <a:r>
              <a:rPr lang="en-US" sz="3700"/>
              <a:t>Goals of Treatment, Engagement, Motivation, and Family Involvement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DADC04-8DFF-461F-96C3-BCF5DC62E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236" y="5592499"/>
            <a:ext cx="5249011" cy="646785"/>
          </a:xfrm>
        </p:spPr>
        <p:txBody>
          <a:bodyPr>
            <a:normAutofit/>
          </a:bodyPr>
          <a:lstStyle/>
          <a:p>
            <a:pPr algn="l"/>
            <a:r>
              <a:rPr lang="en-US"/>
              <a:t>Emily Hemendinger LCSW, MPH, CPH</a:t>
            </a:r>
          </a:p>
        </p:txBody>
      </p:sp>
    </p:spTree>
    <p:extLst>
      <p:ext uri="{BB962C8B-B14F-4D97-AF65-F5344CB8AC3E}">
        <p14:creationId xmlns:p14="http://schemas.microsoft.com/office/powerpoint/2010/main" val="203643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stract pink and blue spotted lights">
            <a:extLst>
              <a:ext uri="{FF2B5EF4-FFF2-40B4-BE49-F238E27FC236}">
                <a16:creationId xmlns:a16="http://schemas.microsoft.com/office/drawing/2014/main" id="{8C324B78-EAC6-415F-9A29-89FA7F2C11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8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4DBDF8-976E-4292-A6D5-7777EF177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Educate caregivers and support system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0FD87-DCB5-4284-A0BC-DFAF440B0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 lnSpcReduction="10000"/>
          </a:bodyPr>
          <a:lstStyle/>
          <a:p>
            <a:pPr marL="914400" marR="0" lvl="2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 to set boundaries, hold boundaries, and help loved one sit with uncertainty</a:t>
            </a:r>
          </a:p>
          <a:p>
            <a:pPr marL="1143000" marR="0" lvl="2" indent="-22860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Helpful support typically means that their loved one will be uncomfortable and/or feeling distressed</a:t>
            </a:r>
          </a:p>
          <a:p>
            <a:pPr marL="1143000" marR="0" lvl="2" indent="-22860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Encourage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system to get their own support (therapy!)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5874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ful stars and glitters">
            <a:extLst>
              <a:ext uri="{FF2B5EF4-FFF2-40B4-BE49-F238E27FC236}">
                <a16:creationId xmlns:a16="http://schemas.microsoft.com/office/drawing/2014/main" id="{21B3B35F-376C-4A0B-808A-F3D50747AC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3" r="9091"/>
          <a:stretch/>
        </p:blipFill>
        <p:spPr>
          <a:xfrm>
            <a:off x="20" y="11585"/>
            <a:ext cx="12191980" cy="6857990"/>
          </a:xfrm>
          <a:prstGeom prst="rect">
            <a:avLst/>
          </a:prstGeom>
        </p:spPr>
      </p:pic>
      <p:sp>
        <p:nvSpPr>
          <p:cNvPr id="20" name="Rectangle 9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A5D48-439C-4346-BE9B-5DED0F9E5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763929"/>
            <a:ext cx="5235490" cy="5130844"/>
          </a:xfrm>
        </p:spPr>
        <p:txBody>
          <a:bodyPr>
            <a:normAutofit/>
          </a:bodyPr>
          <a:lstStyle/>
          <a:p>
            <a:pPr marL="1143000" marR="0" lvl="2" indent="-22860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 provider, you may feel the urge to reassure your client 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can be accommodation of the OCD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Validation and support are different from reassurance!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7960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9CA5E5-1022-44F5-B92A-91F7D2618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Family Therapy Modalities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E321E-B921-4F7E-9725-A8D06EF39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990" y="173620"/>
            <a:ext cx="7917083" cy="6684380"/>
          </a:xfrm>
        </p:spPr>
        <p:txBody>
          <a:bodyPr anchor="ctr"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Emotion Focused Family Therapy (EFFT)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Modality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created by Adele Lafrance that focuses on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iving tools to caregivers for them to use, that help them support their loved one in an effective and not accommodating way</a:t>
            </a: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Validation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 caregivers work towards meeting their loved one’s emotional need instead of the practical need</a:t>
            </a:r>
          </a:p>
          <a:p>
            <a:pPr marL="914400" marR="0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Addressing fears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with them to build their distress tolerance around seeing their loved one in distress</a:t>
            </a:r>
          </a:p>
          <a:p>
            <a:pPr marL="914400" marR="0" lvl="2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FF7649-87DF-41D4-8C0B-64E007D9E537}"/>
              </a:ext>
            </a:extLst>
          </p:cNvPr>
          <p:cNvSpPr txBox="1"/>
          <p:nvPr/>
        </p:nvSpPr>
        <p:spPr>
          <a:xfrm>
            <a:off x="246927" y="6069526"/>
            <a:ext cx="6898511" cy="698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Hershfield, J. (2015). When a family member has OCD. California: New Harbinger Publications.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Lafrance, A., Henderson, K. A., &amp; </a:t>
            </a:r>
            <a:r>
              <a:rPr lang="en-US" sz="8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Mayman</a:t>
            </a:r>
            <a:r>
              <a:rPr lang="en-US" sz="8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S. (2019). Emotion-focused family therapy: A transdiagnostic model for caregiver-focused interventions. American Psychological Association. </a:t>
            </a:r>
            <a:endParaRPr lang="en-US" sz="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b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629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9CA5E5-1022-44F5-B92A-91F7D2618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Family Therapy Modalities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E321E-B921-4F7E-9725-A8D06EF39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991" y="173620"/>
            <a:ext cx="7720314" cy="6684380"/>
          </a:xfrm>
        </p:spPr>
        <p:txBody>
          <a:bodyPr anchor="ctr">
            <a:normAutofit/>
          </a:bodyPr>
          <a:lstStyle/>
          <a:p>
            <a:pPr marL="914400" marR="0" lvl="2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Supportive Parenting for Anxious Childhood Emotions (SPACE)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SPACE was created by Eli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Lebowitz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an intervention to help parents focus on changing their behavior vs. changing their child’s behavior</a:t>
            </a: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Parents learn how to respond to their children in a more supportive way and focus on reducing accommodations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FF7649-87DF-41D4-8C0B-64E007D9E537}"/>
              </a:ext>
            </a:extLst>
          </p:cNvPr>
          <p:cNvSpPr txBox="1"/>
          <p:nvPr/>
        </p:nvSpPr>
        <p:spPr>
          <a:xfrm>
            <a:off x="246927" y="6036108"/>
            <a:ext cx="6898511" cy="821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Hershfield, J. (2015). When a family member has OCD. California: New Harbinger Publications.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8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Lebowitz</a:t>
            </a:r>
            <a:r>
              <a:rPr lang="en-US" sz="8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E. R., </a:t>
            </a:r>
            <a:r>
              <a:rPr lang="en-US" sz="8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Panza</a:t>
            </a:r>
            <a:r>
              <a:rPr lang="en-US" sz="8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K. E., </a:t>
            </a:r>
            <a:r>
              <a:rPr lang="en-US" sz="8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</a:t>
            </a:r>
            <a:r>
              <a:rPr lang="en-US" sz="8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J., &amp; Bloch, M. H. (2012). Family accommodation in obsessive-compulsive disorder. Expert Review of Neurotherapeutics, 12, 229-238.</a:t>
            </a:r>
            <a:endParaRPr lang="en-US" sz="800" dirty="0"/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8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Lebowitz</a:t>
            </a:r>
            <a:r>
              <a:rPr lang="en-US" sz="8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E. R. (2021). Breaking free of childhood anxiety: A scientifically proven program for parents. Oxford University Press.</a:t>
            </a:r>
            <a:endParaRPr lang="en-US" sz="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b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09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18401-F016-4087-AC91-2E6EA60AC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Treatment Interfering Behaviors (TIBs)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47AAC-5B7A-457C-AC05-A4582E22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EFFFF"/>
                </a:solidFill>
              </a:rPr>
              <a:t>A behavior that interferes with a person’s ability to participate in treatment successfully</a:t>
            </a:r>
          </a:p>
          <a:p>
            <a:r>
              <a:rPr lang="en-US" sz="2400" dirty="0">
                <a:solidFill>
                  <a:srgbClr val="FEFFFF"/>
                </a:solidFill>
              </a:rPr>
              <a:t>Typically, ongoing patterns of behavior, not an isolated event</a:t>
            </a:r>
          </a:p>
          <a:p>
            <a:r>
              <a:rPr lang="en-US" sz="2400" dirty="0">
                <a:solidFill>
                  <a:srgbClr val="FEFFFF"/>
                </a:solidFill>
              </a:rPr>
              <a:t>Addressing these directly is important in successful symptom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F2A48A-6E54-4351-A7BF-A7EB67FCE649}"/>
              </a:ext>
            </a:extLst>
          </p:cNvPr>
          <p:cNvSpPr txBox="1"/>
          <p:nvPr/>
        </p:nvSpPr>
        <p:spPr>
          <a:xfrm>
            <a:off x="5221862" y="6150114"/>
            <a:ext cx="5542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Grayson, Jonathan.  </a:t>
            </a:r>
            <a:r>
              <a:rPr lang="en-US" sz="1100" i="1" dirty="0">
                <a:solidFill>
                  <a:schemeClr val="bg1"/>
                </a:solidFill>
              </a:rPr>
              <a:t>Freedom from Obsessive Compulsive Disorder: A Personalized Recovery Program for Living with Uncertainty. </a:t>
            </a:r>
            <a:r>
              <a:rPr lang="en-US" sz="1100" dirty="0">
                <a:solidFill>
                  <a:schemeClr val="bg1"/>
                </a:solidFill>
              </a:rPr>
              <a:t>Penguin-Putnam. NYC, NY. 2014.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19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2FAB32-1957-460E-B1F4-2CE6E63FB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Treatment Interfering Behaviors (TIBs)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9CD25-CCFC-4E5A-9CD3-E2CCC2815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253" y="123290"/>
            <a:ext cx="7134607" cy="6626831"/>
          </a:xfrm>
        </p:spPr>
        <p:txBody>
          <a:bodyPr anchor="ctr">
            <a:normAutofit/>
          </a:bodyPr>
          <a:lstStyle/>
          <a:p>
            <a:r>
              <a:rPr lang="en-US" sz="2200" dirty="0"/>
              <a:t>Examples:</a:t>
            </a:r>
          </a:p>
          <a:p>
            <a:pPr lvl="1"/>
            <a:r>
              <a:rPr lang="en-US" sz="2200" dirty="0"/>
              <a:t>Missing sessions, cancelling sessions last minute, coming to sessions late</a:t>
            </a:r>
          </a:p>
          <a:p>
            <a:pPr lvl="1"/>
            <a:r>
              <a:rPr lang="en-US" sz="2200" dirty="0"/>
              <a:t>Unable to acknowledge the impact and severity of the problem</a:t>
            </a:r>
          </a:p>
          <a:p>
            <a:pPr lvl="1"/>
            <a:r>
              <a:rPr lang="en-US" sz="2200"/>
              <a:t>Argues</a:t>
            </a:r>
            <a:r>
              <a:rPr lang="en-US" sz="2200" dirty="0"/>
              <a:t>, lectures, dismisses treatment team and/or treatment plan</a:t>
            </a:r>
          </a:p>
          <a:p>
            <a:pPr lvl="1"/>
            <a:r>
              <a:rPr lang="en-US" sz="2200" dirty="0"/>
              <a:t>Avoidance of topics/changing topic</a:t>
            </a:r>
          </a:p>
          <a:p>
            <a:pPr lvl="1"/>
            <a:r>
              <a:rPr lang="en-US" sz="2200" dirty="0"/>
              <a:t>Does not do homework/assignments</a:t>
            </a:r>
          </a:p>
          <a:p>
            <a:pPr lvl="1"/>
            <a:r>
              <a:rPr lang="en-US" sz="2200" dirty="0"/>
              <a:t>Splitting and giving different information to different team members</a:t>
            </a:r>
          </a:p>
          <a:p>
            <a:pPr lvl="1"/>
            <a:r>
              <a:rPr lang="en-US" sz="2200" dirty="0"/>
              <a:t>Making excuses</a:t>
            </a:r>
          </a:p>
          <a:p>
            <a:pPr lvl="1"/>
            <a:r>
              <a:rPr lang="en-US" sz="2200" dirty="0"/>
              <a:t>Not making time for ERP</a:t>
            </a:r>
          </a:p>
          <a:p>
            <a:pPr lvl="1"/>
            <a:r>
              <a:rPr lang="en-US" sz="2200" dirty="0"/>
              <a:t>Not doing response prevention/ritualizing after exposure</a:t>
            </a:r>
          </a:p>
          <a:p>
            <a:endParaRPr lang="en-US" sz="13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9EB83-A359-4C68-9301-4DE402BFF914}"/>
              </a:ext>
            </a:extLst>
          </p:cNvPr>
          <p:cNvSpPr txBox="1"/>
          <p:nvPr/>
        </p:nvSpPr>
        <p:spPr>
          <a:xfrm>
            <a:off x="4927253" y="6285053"/>
            <a:ext cx="63001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Grayson, Jonathan.  </a:t>
            </a:r>
            <a:r>
              <a:rPr lang="en-US" sz="1400" i="1" dirty="0"/>
              <a:t>Freedom from Obsessive Compulsive Disorder: A Personalized Recovery Program for Living with Uncertainty. </a:t>
            </a:r>
            <a:r>
              <a:rPr lang="en-US" sz="1400" dirty="0"/>
              <a:t>Penguin-Putnam. NYC, NY. 2014.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93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99AEF-3381-48F4-8853-D4C66536B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Goals of Treatment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8CBBF-F602-4411-8316-F0315006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68" y="2872899"/>
            <a:ext cx="4861367" cy="3845278"/>
          </a:xfrm>
        </p:spPr>
        <p:txBody>
          <a:bodyPr>
            <a:normAutofit fontScale="92500"/>
          </a:bodyPr>
          <a:lstStyle/>
          <a:p>
            <a:r>
              <a:rPr lang="en-US" sz="2400" b="1" dirty="0"/>
              <a:t>ACCEPTING UNCERTAINTY</a:t>
            </a:r>
          </a:p>
          <a:p>
            <a:pPr lvl="1"/>
            <a:r>
              <a:rPr lang="en-US" dirty="0"/>
              <a:t>What do you feel certain about?</a:t>
            </a:r>
          </a:p>
          <a:p>
            <a:pPr lvl="1"/>
            <a:r>
              <a:rPr lang="en-US" dirty="0"/>
              <a:t>Why?</a:t>
            </a:r>
          </a:p>
          <a:p>
            <a:pPr lvl="1"/>
            <a:r>
              <a:rPr lang="en-US" dirty="0"/>
              <a:t>How do you know?</a:t>
            </a:r>
          </a:p>
          <a:p>
            <a:r>
              <a:rPr lang="en-US" sz="2400" dirty="0"/>
              <a:t>Logic doesn’t change it</a:t>
            </a:r>
          </a:p>
          <a:p>
            <a:r>
              <a:rPr lang="en-US" sz="2400" dirty="0"/>
              <a:t>Goal:  Accepting possibility of feared consequence (living with uncertainty)</a:t>
            </a:r>
          </a:p>
          <a:p>
            <a:r>
              <a:rPr lang="en-US" sz="2400" dirty="0"/>
              <a:t>Goal: Responding to uncertainty like you do in the non-OCD aspects of your life</a:t>
            </a:r>
          </a:p>
          <a:p>
            <a:endParaRPr lang="en-US" sz="1900" b="1" dirty="0"/>
          </a:p>
        </p:txBody>
      </p:sp>
      <p:pic>
        <p:nvPicPr>
          <p:cNvPr id="7" name="Picture 6" descr="Close-up of question mark on a hardwood floor against a wall">
            <a:extLst>
              <a:ext uri="{FF2B5EF4-FFF2-40B4-BE49-F238E27FC236}">
                <a16:creationId xmlns:a16="http://schemas.microsoft.com/office/drawing/2014/main" id="{A9E5DC6B-BDBA-460D-B1EE-4483B706A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4378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8527D-FBA1-4ADD-BCFC-C4C38CBBD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600">
                <a:solidFill>
                  <a:schemeClr val="bg1"/>
                </a:solidFill>
              </a:rPr>
              <a:t>Treatment Engagement and Motivation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B9DF246-3261-403C-8ABE-1344488B33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981282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8535BE2-EB35-428D-9635-F84ED624745E}"/>
              </a:ext>
            </a:extLst>
          </p:cNvPr>
          <p:cNvSpPr txBox="1"/>
          <p:nvPr/>
        </p:nvSpPr>
        <p:spPr>
          <a:xfrm>
            <a:off x="5642960" y="6200094"/>
            <a:ext cx="5856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Grayson, Jonathan.  </a:t>
            </a:r>
            <a:r>
              <a:rPr lang="en-US" sz="900" i="1" dirty="0"/>
              <a:t>Freedom from Obsessive Compulsive Disorder: A Personalized Recovery Program for Living with Uncertainty. </a:t>
            </a:r>
            <a:r>
              <a:rPr lang="en-US" sz="900" dirty="0"/>
              <a:t>Penguin-Putnam. NYC, NY. 2014.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76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517" y="670557"/>
            <a:ext cx="5507838" cy="2148843"/>
          </a:xfrm>
        </p:spPr>
        <p:txBody>
          <a:bodyPr anchor="t">
            <a:normAutofit/>
          </a:bodyPr>
          <a:lstStyle/>
          <a:p>
            <a:r>
              <a:rPr lang="en-US" dirty="0"/>
              <a:t>Creating a </a:t>
            </a:r>
            <a:br>
              <a:rPr lang="en-US" dirty="0"/>
            </a:br>
            <a:r>
              <a:rPr lang="en-US" dirty="0"/>
              <a:t>Recovery-Focused Environment </a:t>
            </a:r>
          </a:p>
        </p:txBody>
      </p:sp>
      <p:pic>
        <p:nvPicPr>
          <p:cNvPr id="6" name="Picture 5" descr="Flower in the breach of the earth">
            <a:extLst>
              <a:ext uri="{FF2B5EF4-FFF2-40B4-BE49-F238E27FC236}">
                <a16:creationId xmlns:a16="http://schemas.microsoft.com/office/drawing/2014/main" id="{3B91CD68-6C3B-4393-8E79-CC1CFB25F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2"/>
          <a:stretch/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6096000" y="670558"/>
            <a:ext cx="5987970" cy="6065907"/>
          </a:xfrm>
        </p:spPr>
        <p:txBody>
          <a:bodyPr anchor="t">
            <a:normAutofit/>
          </a:bodyPr>
          <a:lstStyle/>
          <a:p>
            <a:r>
              <a:rPr lang="en-US" sz="2400" dirty="0"/>
              <a:t>Identify environmental obstacles to recovery</a:t>
            </a:r>
          </a:p>
          <a:p>
            <a:r>
              <a:rPr lang="en-US" sz="2400" dirty="0"/>
              <a:t>Intervene as needed</a:t>
            </a:r>
          </a:p>
          <a:p>
            <a:pPr lvl="1"/>
            <a:r>
              <a:rPr lang="en-US" dirty="0"/>
              <a:t>Involve Family/Support System</a:t>
            </a:r>
          </a:p>
          <a:p>
            <a:pPr lvl="2"/>
            <a:r>
              <a:rPr lang="en-US" sz="2400" dirty="0"/>
              <a:t>Direct family, including siblings</a:t>
            </a:r>
          </a:p>
          <a:p>
            <a:pPr lvl="2"/>
            <a:r>
              <a:rPr lang="en-US" sz="2400" dirty="0"/>
              <a:t>Partner</a:t>
            </a:r>
          </a:p>
          <a:p>
            <a:pPr lvl="2"/>
            <a:r>
              <a:rPr lang="en-US" sz="2400" dirty="0"/>
              <a:t>Friends</a:t>
            </a:r>
          </a:p>
          <a:p>
            <a:pPr lvl="2"/>
            <a:r>
              <a:rPr lang="en-US" sz="2400" dirty="0"/>
              <a:t>School personnel</a:t>
            </a:r>
          </a:p>
          <a:p>
            <a:pPr lvl="2"/>
            <a:r>
              <a:rPr lang="en-US" sz="2400" dirty="0"/>
              <a:t>Clergy (may need to consult with clergy/spiritual leaders)</a:t>
            </a:r>
          </a:p>
          <a:p>
            <a:pPr lvl="1"/>
            <a:r>
              <a:rPr lang="en-US" dirty="0"/>
              <a:t>Plan for work/school re-entry</a:t>
            </a:r>
          </a:p>
          <a:p>
            <a:pPr lvl="2"/>
            <a:r>
              <a:rPr lang="en-US" sz="2400" dirty="0"/>
              <a:t>Reasonable accommodations </a:t>
            </a:r>
          </a:p>
          <a:p>
            <a:pPr lvl="1"/>
            <a:r>
              <a:rPr lang="en-US" dirty="0"/>
              <a:t>Modify the physical environment</a:t>
            </a:r>
          </a:p>
        </p:txBody>
      </p:sp>
    </p:spTree>
    <p:extLst>
      <p:ext uri="{BB962C8B-B14F-4D97-AF65-F5344CB8AC3E}">
        <p14:creationId xmlns:p14="http://schemas.microsoft.com/office/powerpoint/2010/main" val="2758379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6FED6-BA11-46BA-9239-A06A6F2DB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Involving Family/Support System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7421A-B781-4D34-9AC9-8FE7C38FF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87" y="1839073"/>
            <a:ext cx="7121658" cy="4780387"/>
          </a:xfrm>
        </p:spPr>
        <p:txBody>
          <a:bodyPr anchor="t">
            <a:normAutofit/>
          </a:bodyPr>
          <a:lstStyle/>
          <a:p>
            <a:r>
              <a:rPr lang="en-US" sz="3200" dirty="0"/>
              <a:t>Educate about OCD, ERP, and accommodation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/>
              <a:t>Family/support system may think that by accommodating, they are helping their loved one or at least taking some of the distress away, but accommodations does the opposite</a:t>
            </a:r>
          </a:p>
          <a:p>
            <a:endParaRPr lang="en-US" sz="1700" dirty="0"/>
          </a:p>
        </p:txBody>
      </p:sp>
      <p:pic>
        <p:nvPicPr>
          <p:cNvPr id="5" name="Picture 4" descr="A robot illustration of a family">
            <a:extLst>
              <a:ext uri="{FF2B5EF4-FFF2-40B4-BE49-F238E27FC236}">
                <a16:creationId xmlns:a16="http://schemas.microsoft.com/office/drawing/2014/main" id="{DF964DFD-BA14-4955-876E-39679FD202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39405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9BC2AB-18C7-4736-9AB3-90836D1B64DF}"/>
              </a:ext>
            </a:extLst>
          </p:cNvPr>
          <p:cNvSpPr txBox="1"/>
          <p:nvPr/>
        </p:nvSpPr>
        <p:spPr>
          <a:xfrm>
            <a:off x="436880" y="5872480"/>
            <a:ext cx="684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*Accommodation in Family</a:t>
            </a:r>
          </a:p>
          <a:p>
            <a:r>
              <a:rPr lang="en-US" u="sng" dirty="0">
                <a:solidFill>
                  <a:srgbClr val="7030A0"/>
                </a:solidFill>
              </a:rPr>
              <a:t>*Accommodation in Therapy</a:t>
            </a:r>
          </a:p>
        </p:txBody>
      </p:sp>
    </p:spTree>
    <p:extLst>
      <p:ext uri="{BB962C8B-B14F-4D97-AF65-F5344CB8AC3E}">
        <p14:creationId xmlns:p14="http://schemas.microsoft.com/office/powerpoint/2010/main" val="211280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 descr="Person washing hands">
            <a:extLst>
              <a:ext uri="{FF2B5EF4-FFF2-40B4-BE49-F238E27FC236}">
                <a16:creationId xmlns:a16="http://schemas.microsoft.com/office/drawing/2014/main" id="{0A27917A-A74B-4AD5-95A8-E1870F3BA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r="-1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8F454-8946-4ADB-889F-FA389344E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245" y="190205"/>
            <a:ext cx="3633746" cy="654747"/>
          </a:xfrm>
        </p:spPr>
        <p:txBody>
          <a:bodyPr anchor="b">
            <a:normAutofit/>
          </a:bodyPr>
          <a:lstStyle/>
          <a:p>
            <a:r>
              <a:rPr lang="en-US" sz="3600" dirty="0"/>
              <a:t>Accommodation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450D7-64C7-44BF-8510-5ACCCC913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8226" y="1381059"/>
            <a:ext cx="5043775" cy="5286736"/>
          </a:xfrm>
        </p:spPr>
        <p:txBody>
          <a:bodyPr>
            <a:normAutofit/>
          </a:bodyPr>
          <a:lstStyle/>
          <a:p>
            <a:pPr marL="8001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Actively and directly participating and/or facilitating compulsions or avoidance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Reinforces the OCD and makes it stronger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Impairs individual and family functioning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provides temporary relief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3591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ful piles of glitter">
            <a:extLst>
              <a:ext uri="{FF2B5EF4-FFF2-40B4-BE49-F238E27FC236}">
                <a16:creationId xmlns:a16="http://schemas.microsoft.com/office/drawing/2014/main" id="{858D28BD-C30F-48F1-A1AC-2611ACED1A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8" r="9091" b="180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7E6C13-8F7A-40F9-8FF6-7F5B350C9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06" y="49772"/>
            <a:ext cx="6619811" cy="1344975"/>
          </a:xfrm>
        </p:spPr>
        <p:txBody>
          <a:bodyPr>
            <a:normAutofit/>
          </a:bodyPr>
          <a:lstStyle/>
          <a:p>
            <a:r>
              <a:rPr lang="en-US" sz="4000" dirty="0"/>
              <a:t>Common Accommodations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3DE54-95D0-4C44-80E4-D9F2451F2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1111170"/>
            <a:ext cx="6620505" cy="4783603"/>
          </a:xfrm>
        </p:spPr>
        <p:txBody>
          <a:bodyPr>
            <a:normAutofit lnSpcReduction="10000"/>
          </a:bodyPr>
          <a:lstStyle/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Buying supplies for compulsions </a:t>
            </a: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Avoiding using triggering words, watching triggering media, listening to triggering songs, etc. </a:t>
            </a: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Waiting for a loved one to complete a ritual</a:t>
            </a: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Overly assisting in daily activities</a:t>
            </a: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Providing reassurance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Making decisions for loved ones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Making changes in routines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4274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1E42B1-2922-47FD-9C8A-C73B3499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227" y="623818"/>
            <a:ext cx="6894576" cy="1163544"/>
          </a:xfrm>
        </p:spPr>
        <p:txBody>
          <a:bodyPr anchor="b">
            <a:normAutofit/>
          </a:bodyPr>
          <a:lstStyle/>
          <a:p>
            <a:r>
              <a:rPr lang="en-US" sz="3800" dirty="0"/>
              <a:t>How to Address Accommodation</a:t>
            </a:r>
          </a:p>
        </p:txBody>
      </p:sp>
      <p:pic>
        <p:nvPicPr>
          <p:cNvPr id="4" name="Picture 3" descr="Girl climbing on a wall supported by father">
            <a:extLst>
              <a:ext uri="{FF2B5EF4-FFF2-40B4-BE49-F238E27FC236}">
                <a16:creationId xmlns:a16="http://schemas.microsoft.com/office/drawing/2014/main" id="{57F13B79-F897-4AE3-9CAE-89D9D0EB3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r="3035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9DF84-09D5-461A-B8E0-20E57B869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907382"/>
          </a:xfrm>
        </p:spPr>
        <p:txBody>
          <a:bodyPr>
            <a:normAutofit/>
          </a:bodyPr>
          <a:lstStyle/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Assess using clinical interviews and the Family Accommodation Scale (FAS) </a:t>
            </a:r>
          </a:p>
          <a:p>
            <a:pPr marL="68580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Team approach</a:t>
            </a:r>
          </a:p>
          <a:p>
            <a:pPr marL="914400" marR="0" lvl="2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 plan with the team</a:t>
            </a:r>
          </a:p>
          <a:p>
            <a:pPr marL="914400" marR="0" lvl="2" indent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12404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4DBDF8-976E-4292-A6D5-7777EF177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477078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Educate caregivers and support system</a:t>
            </a:r>
            <a:b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600" dirty="0"/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0FD87-DCB5-4284-A0BC-DFAF440B0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11493"/>
            <a:ext cx="7257327" cy="4753673"/>
          </a:xfrm>
        </p:spPr>
        <p:txBody>
          <a:bodyPr anchor="t">
            <a:noAutofit/>
          </a:bodyPr>
          <a:lstStyle/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 about OCD, ERP, identifying triggers, and distress tolerance</a:t>
            </a:r>
          </a:p>
          <a:p>
            <a:pPr marL="914400" marR="0" lvl="2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 in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recognizing traps: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>
              <a:spcBef>
                <a:spcPts val="0"/>
              </a:spcBef>
              <a:buFont typeface="Wingdings" panose="05000000000000000000" pitchFamily="2" charset="2"/>
              <a:buChar char="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ircular arguments </a:t>
            </a:r>
          </a:p>
          <a:p>
            <a:pPr lvl="3">
              <a:spcBef>
                <a:spcPts val="0"/>
              </a:spcBef>
              <a:buFont typeface="Wingdings" panose="05000000000000000000" pitchFamily="2" charset="2"/>
              <a:buChar char="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>
              <a:spcBef>
                <a:spcPts val="0"/>
              </a:spcBef>
              <a:buFont typeface="Wingdings" panose="05000000000000000000" pitchFamily="2" charset="2"/>
              <a:buChar char="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 staying in the present tense (what ifs and yeah buts)</a:t>
            </a:r>
          </a:p>
          <a:p>
            <a:pPr lvl="3">
              <a:spcBef>
                <a:spcPts val="0"/>
              </a:spcBef>
              <a:buFont typeface="Wingdings" panose="05000000000000000000" pitchFamily="2" charset="2"/>
              <a:buChar char="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>
              <a:spcBef>
                <a:spcPts val="0"/>
              </a:spcBef>
              <a:buFont typeface="Wingdings" panose="05000000000000000000" pitchFamily="2" charset="2"/>
              <a:buChar char="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eing defensive </a:t>
            </a:r>
          </a:p>
          <a:p>
            <a:pPr lvl="3">
              <a:spcBef>
                <a:spcPts val="0"/>
              </a:spcBef>
              <a:buFont typeface="Wingdings" panose="05000000000000000000" pitchFamily="2" charset="2"/>
              <a:buChar char="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>
              <a:spcBef>
                <a:spcPts val="0"/>
              </a:spcBef>
              <a:buFont typeface="Wingdings" panose="05000000000000000000" pitchFamily="2" charset="2"/>
              <a:buChar char="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etting caught up in the details (the less words you use, the better)</a:t>
            </a:r>
          </a:p>
          <a:p>
            <a:pPr marL="914400" marR="0" lvl="2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Stick figure families holding hands">
            <a:extLst>
              <a:ext uri="{FF2B5EF4-FFF2-40B4-BE49-F238E27FC236}">
                <a16:creationId xmlns:a16="http://schemas.microsoft.com/office/drawing/2014/main" id="{B3565D5A-D1B3-40BE-A31C-9F1515EECA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2" r="10552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F55DC5-B195-45D2-A7B3-C3243248A743}"/>
              </a:ext>
            </a:extLst>
          </p:cNvPr>
          <p:cNvSpPr txBox="1"/>
          <p:nvPr/>
        </p:nvSpPr>
        <p:spPr>
          <a:xfrm>
            <a:off x="7856780" y="6157743"/>
            <a:ext cx="3941064" cy="7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Hershfield, J. (2015). When a family member has OCD. California: New Harbinger Publications.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800" dirty="0" err="1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Lebowitz</a:t>
            </a:r>
            <a:r>
              <a:rPr lang="en-US" sz="8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E. R. (2021). Breaking free of childhood anxiety: A scientifically proven program for parents. Oxford University Press.</a:t>
            </a:r>
            <a:endParaRPr lang="en-US" sz="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662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4598</TotalTime>
  <Words>1690</Words>
  <Application>Microsoft Office PowerPoint</Application>
  <PresentationFormat>Widescreen</PresentationFormat>
  <Paragraphs>195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Meiryo</vt:lpstr>
      <vt:lpstr>Arial</vt:lpstr>
      <vt:lpstr>Calibri</vt:lpstr>
      <vt:lpstr>Calibri Light</vt:lpstr>
      <vt:lpstr>Courier New</vt:lpstr>
      <vt:lpstr>Symbol</vt:lpstr>
      <vt:lpstr>Times New Roman</vt:lpstr>
      <vt:lpstr>Wingdings</vt:lpstr>
      <vt:lpstr>Office Theme</vt:lpstr>
      <vt:lpstr>Goals of Treatment, Engagement, Motivation, and Family Involvement</vt:lpstr>
      <vt:lpstr>Goals of Treatment</vt:lpstr>
      <vt:lpstr>Treatment Engagement and Motivation</vt:lpstr>
      <vt:lpstr>Creating a  Recovery-Focused Environment </vt:lpstr>
      <vt:lpstr>Involving Family/Support System</vt:lpstr>
      <vt:lpstr>Accommodation</vt:lpstr>
      <vt:lpstr>Common Accommodations</vt:lpstr>
      <vt:lpstr>How to Address Accommodation</vt:lpstr>
      <vt:lpstr>Educate caregivers and support system </vt:lpstr>
      <vt:lpstr>Educate caregivers and support system</vt:lpstr>
      <vt:lpstr>PowerPoint Presentation</vt:lpstr>
      <vt:lpstr>Family Therapy Modalities </vt:lpstr>
      <vt:lpstr>Family Therapy Modalities </vt:lpstr>
      <vt:lpstr>Treatment Interfering Behaviors (TIBs)</vt:lpstr>
      <vt:lpstr>Treatment Interfering Behaviors (TIBs)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Hemendinger, Emily</dc:creator>
  <cp:lastModifiedBy>Rachel Davis</cp:lastModifiedBy>
  <cp:revision>50</cp:revision>
  <dcterms:created xsi:type="dcterms:W3CDTF">2021-05-26T23:04:22Z</dcterms:created>
  <dcterms:modified xsi:type="dcterms:W3CDTF">2021-07-18T21:57:31Z</dcterms:modified>
</cp:coreProperties>
</file>