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1"/>
  </p:notesMasterIdLst>
  <p:handoutMasterIdLst>
    <p:handoutMasterId r:id="rId22"/>
  </p:handoutMasterIdLst>
  <p:sldIdLst>
    <p:sldId id="259" r:id="rId3"/>
    <p:sldId id="260" r:id="rId4"/>
    <p:sldId id="277" r:id="rId5"/>
    <p:sldId id="279" r:id="rId6"/>
    <p:sldId id="264" r:id="rId7"/>
    <p:sldId id="269" r:id="rId8"/>
    <p:sldId id="270" r:id="rId9"/>
    <p:sldId id="271" r:id="rId10"/>
    <p:sldId id="272" r:id="rId11"/>
    <p:sldId id="273" r:id="rId12"/>
    <p:sldId id="274" r:id="rId13"/>
    <p:sldId id="275" r:id="rId14"/>
    <p:sldId id="278" r:id="rId15"/>
    <p:sldId id="284" r:id="rId16"/>
    <p:sldId id="285" r:id="rId17"/>
    <p:sldId id="281" r:id="rId18"/>
    <p:sldId id="283" r:id="rId19"/>
    <p:sldId id="282"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5" d="100"/>
          <a:sy n="115" d="100"/>
        </p:scale>
        <p:origin x="432" y="108"/>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7/10/2017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7/10/2017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533400"/>
            <a:ext cx="9601200" cy="1143000"/>
          </a:xfrm>
        </p:spPr>
        <p:txBody>
          <a:bodyPr/>
          <a:lstStyle/>
          <a:p>
            <a:r>
              <a:rPr lang="en-US"/>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7/10/2017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7/10/2017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atrick.McGrath@amitahealth.org" TargetMode="External"/><Relationship Id="rId2" Type="http://schemas.openxmlformats.org/officeDocument/2006/relationships/hyperlink" Target="mailto:jon@ocdbaltimor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2413" y="4953000"/>
            <a:ext cx="8229600" cy="1371600"/>
          </a:xfrm>
        </p:spPr>
        <p:txBody>
          <a:bodyPr>
            <a:normAutofit lnSpcReduction="10000"/>
          </a:bodyPr>
          <a:lstStyle/>
          <a:p>
            <a:r>
              <a:rPr lang="en-US" dirty="0"/>
              <a:t>Tackling Moral Scrupulosity</a:t>
            </a:r>
          </a:p>
          <a:p>
            <a:endParaRPr lang="en-US" dirty="0"/>
          </a:p>
          <a:p>
            <a:r>
              <a:rPr lang="en-US" dirty="0"/>
              <a:t>					-Jon Hershfield, MFT</a:t>
            </a:r>
          </a:p>
          <a:p>
            <a:r>
              <a:rPr lang="en-US" dirty="0"/>
              <a:t>					-Patrick McGrath, Ph.D.</a:t>
            </a:r>
          </a:p>
        </p:txBody>
      </p:sp>
      <p:sp>
        <p:nvSpPr>
          <p:cNvPr id="2" name="Title 1"/>
          <p:cNvSpPr>
            <a:spLocks noGrp="1"/>
          </p:cNvSpPr>
          <p:nvPr>
            <p:ph type="ctrTitle"/>
          </p:nvPr>
        </p:nvSpPr>
        <p:spPr/>
        <p:txBody>
          <a:bodyPr/>
          <a:lstStyle/>
          <a:p>
            <a:r>
              <a:rPr lang="en-US" dirty="0"/>
              <a:t>My OCD Says I’m a Bad Person</a:t>
            </a: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Rules</a:t>
            </a:r>
          </a:p>
          <a:p>
            <a:pPr lvl="1"/>
            <a:r>
              <a:rPr lang="en-US" dirty="0"/>
              <a:t>Work within client’s moral framework, not violate it</a:t>
            </a:r>
          </a:p>
          <a:p>
            <a:pPr lvl="2"/>
            <a:r>
              <a:rPr lang="en-US" dirty="0"/>
              <a:t>Identify the lines not to be crossed</a:t>
            </a:r>
          </a:p>
          <a:p>
            <a:pPr lvl="2"/>
            <a:r>
              <a:rPr lang="en-US" dirty="0"/>
              <a:t>Do exposure to walking near the line without checking</a:t>
            </a:r>
          </a:p>
          <a:p>
            <a:pPr lvl="2"/>
            <a:r>
              <a:rPr lang="en-US" dirty="0"/>
              <a:t>Risk the potential that line could or even has been stepped on or crossed</a:t>
            </a:r>
          </a:p>
          <a:p>
            <a:pPr lvl="1"/>
            <a:r>
              <a:rPr lang="en-US" dirty="0"/>
              <a:t>Only do what therapist is willing to do</a:t>
            </a:r>
          </a:p>
          <a:p>
            <a:pPr lvl="1"/>
            <a:endParaRPr lang="en-US" dirty="0"/>
          </a:p>
          <a:p>
            <a:pPr marL="279082" lvl="1" indent="0">
              <a:buNone/>
            </a:pPr>
            <a:endParaRPr lang="en-US" dirty="0"/>
          </a:p>
          <a:p>
            <a:pPr marL="279082" lvl="1" indent="0">
              <a:buNone/>
            </a:pPr>
            <a:endParaRPr lang="en-US" dirty="0"/>
          </a:p>
          <a:p>
            <a:pPr marL="279082" lvl="1" indent="0">
              <a:buNone/>
            </a:pPr>
            <a:endParaRPr lang="en-US" dirty="0"/>
          </a:p>
          <a:p>
            <a:pPr marL="279082" lvl="1" indent="0">
              <a:buNone/>
            </a:pPr>
            <a:endParaRPr lang="en-US" dirty="0"/>
          </a:p>
        </p:txBody>
      </p:sp>
      <p:sp>
        <p:nvSpPr>
          <p:cNvPr id="13" name="Title 12"/>
          <p:cNvSpPr>
            <a:spLocks noGrp="1"/>
          </p:cNvSpPr>
          <p:nvPr>
            <p:ph type="title"/>
          </p:nvPr>
        </p:nvSpPr>
        <p:spPr/>
        <p:txBody>
          <a:bodyPr/>
          <a:lstStyle/>
          <a:p>
            <a:r>
              <a:rPr lang="en-US" dirty="0"/>
              <a:t>ERP for moral scrupulosity</a:t>
            </a:r>
          </a:p>
        </p:txBody>
      </p:sp>
    </p:spTree>
    <p:extLst>
      <p:ext uri="{BB962C8B-B14F-4D97-AF65-F5344CB8AC3E}">
        <p14:creationId xmlns:p14="http://schemas.microsoft.com/office/powerpoint/2010/main" val="2885101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Hierarchy development</a:t>
            </a:r>
          </a:p>
          <a:p>
            <a:pPr lvl="1"/>
            <a:r>
              <a:rPr lang="en-US" dirty="0"/>
              <a:t>Inventory avoidance</a:t>
            </a:r>
          </a:p>
          <a:p>
            <a:pPr lvl="1"/>
            <a:r>
              <a:rPr lang="en-US" dirty="0"/>
              <a:t>Reduce accommodation</a:t>
            </a:r>
          </a:p>
          <a:p>
            <a:pPr lvl="1"/>
            <a:r>
              <a:rPr lang="en-US" dirty="0"/>
              <a:t>Explore both mental and physical moral exposures</a:t>
            </a:r>
          </a:p>
          <a:p>
            <a:pPr lvl="1"/>
            <a:r>
              <a:rPr lang="en-US" dirty="0"/>
              <a:t>Start as small as necessary (e.g. exposure to a trigger word without compulsions)</a:t>
            </a:r>
          </a:p>
          <a:p>
            <a:pPr marL="279082" lvl="1" indent="0">
              <a:buNone/>
            </a:pPr>
            <a:endParaRPr lang="en-US" dirty="0"/>
          </a:p>
          <a:p>
            <a:pPr marL="279082" lvl="1" indent="0">
              <a:buNone/>
            </a:pPr>
            <a:endParaRPr lang="en-US" dirty="0"/>
          </a:p>
          <a:p>
            <a:pPr marL="279082" lvl="1" indent="0">
              <a:buNone/>
            </a:pPr>
            <a:endParaRPr lang="en-US" dirty="0"/>
          </a:p>
        </p:txBody>
      </p:sp>
      <p:sp>
        <p:nvSpPr>
          <p:cNvPr id="13" name="Title 12"/>
          <p:cNvSpPr>
            <a:spLocks noGrp="1"/>
          </p:cNvSpPr>
          <p:nvPr>
            <p:ph type="title"/>
          </p:nvPr>
        </p:nvSpPr>
        <p:spPr/>
        <p:txBody>
          <a:bodyPr/>
          <a:lstStyle/>
          <a:p>
            <a:r>
              <a:rPr lang="en-US" dirty="0"/>
              <a:t>ERP for moral scrupulosity</a:t>
            </a:r>
          </a:p>
        </p:txBody>
      </p:sp>
    </p:spTree>
    <p:extLst>
      <p:ext uri="{BB962C8B-B14F-4D97-AF65-F5344CB8AC3E}">
        <p14:creationId xmlns:p14="http://schemas.microsoft.com/office/powerpoint/2010/main" val="537925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Imaginal exposures</a:t>
            </a:r>
          </a:p>
          <a:p>
            <a:pPr lvl="1"/>
            <a:r>
              <a:rPr lang="en-US" dirty="0"/>
              <a:t>Scripts articulating that uncertainty will be accepted about morality</a:t>
            </a:r>
          </a:p>
          <a:p>
            <a:pPr lvl="1"/>
            <a:r>
              <a:rPr lang="en-US" dirty="0"/>
              <a:t>Scripts describing the outcome of moral failures</a:t>
            </a:r>
          </a:p>
          <a:p>
            <a:pPr lvl="1"/>
            <a:r>
              <a:rPr lang="en-US" dirty="0"/>
              <a:t>Scripts that are in and of themselves moral exposures (e.g. writing that you hope someone gets sick)</a:t>
            </a:r>
          </a:p>
          <a:p>
            <a:pPr marL="279082" lvl="1" indent="0">
              <a:buNone/>
            </a:pPr>
            <a:endParaRPr lang="en-US" dirty="0"/>
          </a:p>
          <a:p>
            <a:pPr marL="279082" lvl="1" indent="0">
              <a:buNone/>
            </a:pPr>
            <a:endParaRPr lang="en-US" dirty="0"/>
          </a:p>
          <a:p>
            <a:pPr marL="279082" lvl="1" indent="0">
              <a:buNone/>
            </a:pPr>
            <a:endParaRPr lang="en-US" dirty="0"/>
          </a:p>
        </p:txBody>
      </p:sp>
      <p:sp>
        <p:nvSpPr>
          <p:cNvPr id="13" name="Title 12"/>
          <p:cNvSpPr>
            <a:spLocks noGrp="1"/>
          </p:cNvSpPr>
          <p:nvPr>
            <p:ph type="title"/>
          </p:nvPr>
        </p:nvSpPr>
        <p:spPr/>
        <p:txBody>
          <a:bodyPr/>
          <a:lstStyle/>
          <a:p>
            <a:r>
              <a:rPr lang="en-US" dirty="0"/>
              <a:t>ERP for moral scrupulosity</a:t>
            </a:r>
          </a:p>
        </p:txBody>
      </p:sp>
    </p:spTree>
    <p:extLst>
      <p:ext uri="{BB962C8B-B14F-4D97-AF65-F5344CB8AC3E}">
        <p14:creationId xmlns:p14="http://schemas.microsoft.com/office/powerpoint/2010/main" val="1637345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85000" lnSpcReduction="20000"/>
          </a:bodyPr>
          <a:lstStyle/>
          <a:p>
            <a:pPr lvl="0"/>
            <a:r>
              <a:rPr lang="en-US" dirty="0"/>
              <a:t>Contamination</a:t>
            </a:r>
          </a:p>
          <a:p>
            <a:pPr lvl="1"/>
            <a:r>
              <a:rPr lang="en-US" dirty="0"/>
              <a:t>It would be wrong to touch this with dirty hands</a:t>
            </a:r>
          </a:p>
          <a:p>
            <a:r>
              <a:rPr lang="en-US" dirty="0"/>
              <a:t>Checking</a:t>
            </a:r>
          </a:p>
          <a:p>
            <a:pPr lvl="1"/>
            <a:r>
              <a:rPr lang="en-US" dirty="0"/>
              <a:t>It would be wrong to risk the door being unlocked, etc.</a:t>
            </a:r>
          </a:p>
          <a:p>
            <a:r>
              <a:rPr lang="en-US" dirty="0"/>
              <a:t>Harm</a:t>
            </a:r>
          </a:p>
          <a:p>
            <a:pPr lvl="1"/>
            <a:r>
              <a:rPr lang="en-US" dirty="0"/>
              <a:t>It would be wrong to be careless in a way that could lead to harm (leaving a sharp object exposed = involuntary manslaughter)</a:t>
            </a:r>
          </a:p>
          <a:p>
            <a:r>
              <a:rPr lang="en-US" dirty="0"/>
              <a:t>Sexual obsessions</a:t>
            </a:r>
          </a:p>
          <a:p>
            <a:pPr lvl="1"/>
            <a:r>
              <a:rPr lang="en-US" dirty="0"/>
              <a:t>It would be wrong to deceive others about my attractions</a:t>
            </a:r>
          </a:p>
          <a:p>
            <a:r>
              <a:rPr lang="en-US" dirty="0"/>
              <a:t>Relationship obsessions</a:t>
            </a:r>
          </a:p>
          <a:p>
            <a:pPr lvl="1"/>
            <a:r>
              <a:rPr lang="en-US" dirty="0"/>
              <a:t>It would be wrong to let my partner stay in a relationship with someone who has my thoughts</a:t>
            </a:r>
          </a:p>
          <a:p>
            <a:r>
              <a:rPr lang="en-US" dirty="0"/>
              <a:t>Religious scrupulosity</a:t>
            </a:r>
          </a:p>
          <a:p>
            <a:pPr lvl="1"/>
            <a:r>
              <a:rPr lang="en-US" dirty="0"/>
              <a:t>It would be wrong to be flexible with religious doctrine on moral issues</a:t>
            </a:r>
          </a:p>
          <a:p>
            <a:pPr lvl="1"/>
            <a:endParaRPr lang="en-US" dirty="0"/>
          </a:p>
          <a:p>
            <a:pPr marL="279082" lvl="1" indent="0">
              <a:buNone/>
            </a:pPr>
            <a:endParaRPr lang="en-US" dirty="0"/>
          </a:p>
          <a:p>
            <a:pPr marL="279082" lvl="1" indent="0">
              <a:buNone/>
            </a:pPr>
            <a:endParaRPr lang="en-US" dirty="0"/>
          </a:p>
          <a:p>
            <a:pPr marL="279082" lvl="1" indent="0">
              <a:buNone/>
            </a:pPr>
            <a:endParaRPr lang="en-US" dirty="0"/>
          </a:p>
        </p:txBody>
      </p:sp>
      <p:sp>
        <p:nvSpPr>
          <p:cNvPr id="13" name="Title 12"/>
          <p:cNvSpPr>
            <a:spLocks noGrp="1"/>
          </p:cNvSpPr>
          <p:nvPr>
            <p:ph type="title"/>
          </p:nvPr>
        </p:nvSpPr>
        <p:spPr/>
        <p:txBody>
          <a:bodyPr/>
          <a:lstStyle/>
          <a:p>
            <a:r>
              <a:rPr lang="en-US" dirty="0"/>
              <a:t>moral scrupulosity alongside other obsessions</a:t>
            </a:r>
          </a:p>
        </p:txBody>
      </p:sp>
    </p:spTree>
    <p:extLst>
      <p:ext uri="{BB962C8B-B14F-4D97-AF65-F5344CB8AC3E}">
        <p14:creationId xmlns:p14="http://schemas.microsoft.com/office/powerpoint/2010/main" val="1731061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46212" y="1828800"/>
            <a:ext cx="9601200" cy="4191000"/>
          </a:xfrm>
        </p:spPr>
        <p:txBody>
          <a:bodyPr/>
          <a:lstStyle/>
          <a:p>
            <a:pPr marL="279082" lvl="1" indent="0">
              <a:buNone/>
            </a:pPr>
            <a:r>
              <a:rPr lang="en-US" dirty="0"/>
              <a:t>Approximately 55 year old Male</a:t>
            </a:r>
          </a:p>
          <a:p>
            <a:pPr marL="279082" lvl="1" indent="0">
              <a:buNone/>
            </a:pPr>
            <a:r>
              <a:rPr lang="en-US" dirty="0"/>
              <a:t>“What if…” based fears. </a:t>
            </a:r>
          </a:p>
          <a:p>
            <a:pPr marL="279082" lvl="1" indent="0">
              <a:buNone/>
            </a:pPr>
            <a:r>
              <a:rPr lang="en-US" dirty="0"/>
              <a:t>“What if an action I did 25 years ago has now caused someone to be addicted to drugs.”</a:t>
            </a:r>
          </a:p>
          <a:p>
            <a:pPr marL="279082" lvl="1" indent="0">
              <a:buNone/>
            </a:pPr>
            <a:r>
              <a:rPr lang="en-US" dirty="0"/>
              <a:t>“What if, while driving after I had a drink, I caused an accident”</a:t>
            </a:r>
          </a:p>
          <a:p>
            <a:pPr marL="279082" lvl="1" indent="0">
              <a:buNone/>
            </a:pPr>
            <a:r>
              <a:rPr lang="en-US" dirty="0"/>
              <a:t>Fears involved harm, scrupulous issues, and self blame and guilt. </a:t>
            </a:r>
          </a:p>
          <a:p>
            <a:pPr marL="279082" lvl="1" indent="0">
              <a:buNone/>
            </a:pPr>
            <a:endParaRPr lang="en-US" dirty="0"/>
          </a:p>
          <a:p>
            <a:pPr marL="279082" lvl="1" indent="0">
              <a:buNone/>
            </a:pPr>
            <a:r>
              <a:rPr lang="en-US" dirty="0"/>
              <a:t>Approximately 20 year old Female</a:t>
            </a:r>
          </a:p>
          <a:p>
            <a:pPr marL="279082" lvl="1" indent="0">
              <a:buNone/>
            </a:pPr>
            <a:r>
              <a:rPr lang="en-US" dirty="0"/>
              <a:t>“What if…” based fears</a:t>
            </a:r>
          </a:p>
          <a:p>
            <a:pPr marL="279082" lvl="1" indent="0">
              <a:buNone/>
            </a:pPr>
            <a:r>
              <a:rPr lang="en-US" dirty="0"/>
              <a:t>“What if the hit and run accident I just heard about on the news was me?”</a:t>
            </a:r>
          </a:p>
          <a:p>
            <a:pPr marL="279082" lvl="1" indent="0">
              <a:buNone/>
            </a:pPr>
            <a:r>
              <a:rPr lang="en-US" dirty="0"/>
              <a:t>“Why did I get a ticket on the highway? I was only going 35 miles per hour.”</a:t>
            </a:r>
          </a:p>
          <a:p>
            <a:pPr marL="279082" lvl="1" indent="0">
              <a:buNone/>
            </a:pPr>
            <a:r>
              <a:rPr lang="en-US" dirty="0"/>
              <a:t>Fears involved disappointing family and going to jail. </a:t>
            </a:r>
          </a:p>
          <a:p>
            <a:pPr marL="279082" lvl="1" indent="0">
              <a:buNone/>
            </a:pPr>
            <a:endParaRPr lang="en-US" dirty="0"/>
          </a:p>
        </p:txBody>
      </p:sp>
      <p:sp>
        <p:nvSpPr>
          <p:cNvPr id="13" name="Title 1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2095665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46212" y="1828800"/>
            <a:ext cx="9601200" cy="4191000"/>
          </a:xfrm>
        </p:spPr>
        <p:txBody>
          <a:bodyPr>
            <a:normAutofit fontScale="92500" lnSpcReduction="10000"/>
          </a:bodyPr>
          <a:lstStyle/>
          <a:p>
            <a:pPr marL="279082" lvl="1" indent="0">
              <a:buNone/>
            </a:pPr>
            <a:r>
              <a:rPr lang="en-US" dirty="0"/>
              <a:t>Approximately 35 year old Male</a:t>
            </a:r>
          </a:p>
          <a:p>
            <a:pPr marL="279082" lvl="1" indent="0">
              <a:buNone/>
            </a:pPr>
            <a:r>
              <a:rPr lang="en-US" dirty="0"/>
              <a:t>“What if…” based fears. </a:t>
            </a:r>
          </a:p>
          <a:p>
            <a:pPr marL="279082" lvl="1" indent="0">
              <a:buNone/>
            </a:pPr>
            <a:r>
              <a:rPr lang="en-US" dirty="0"/>
              <a:t>“What if me talking to the </a:t>
            </a:r>
            <a:r>
              <a:rPr lang="en-US" dirty="0" err="1"/>
              <a:t>barrista</a:t>
            </a:r>
            <a:r>
              <a:rPr lang="en-US" dirty="0"/>
              <a:t> was actually flirting and I just cheated on my wife?”</a:t>
            </a:r>
          </a:p>
          <a:p>
            <a:pPr marL="279082" lvl="1" indent="0">
              <a:buNone/>
            </a:pPr>
            <a:r>
              <a:rPr lang="en-US" dirty="0"/>
              <a:t>“What if failure to disclose this cause my wife to be trapped in a marriage with a bad guy she does not really know?”</a:t>
            </a:r>
          </a:p>
          <a:p>
            <a:pPr marL="279082" lvl="1" indent="0">
              <a:buNone/>
            </a:pPr>
            <a:r>
              <a:rPr lang="en-US" dirty="0"/>
              <a:t>Fears involved causing emotional harm to others and being in denial.  Primary compulsions include mental review, avoidance, and confessing.</a:t>
            </a:r>
          </a:p>
          <a:p>
            <a:pPr marL="279082" lvl="1" indent="0">
              <a:buNone/>
            </a:pPr>
            <a:endParaRPr lang="en-US" dirty="0"/>
          </a:p>
          <a:p>
            <a:pPr marL="279082" lvl="1" indent="0">
              <a:buNone/>
            </a:pPr>
            <a:r>
              <a:rPr lang="en-US" dirty="0"/>
              <a:t>Approximately 40 year old Female</a:t>
            </a:r>
          </a:p>
          <a:p>
            <a:pPr marL="279082" lvl="1" indent="0">
              <a:buNone/>
            </a:pPr>
            <a:r>
              <a:rPr lang="en-US" dirty="0"/>
              <a:t>“What if…” based fears</a:t>
            </a:r>
          </a:p>
          <a:p>
            <a:pPr marL="279082" lvl="1" indent="0">
              <a:buNone/>
            </a:pPr>
            <a:r>
              <a:rPr lang="en-US" dirty="0"/>
              <a:t>“What if moving to this neighborhood causes my son to grow up to be a criminal?”</a:t>
            </a:r>
          </a:p>
          <a:p>
            <a:pPr marL="279082" lvl="1" indent="0">
              <a:buNone/>
            </a:pPr>
            <a:r>
              <a:rPr lang="en-US" dirty="0"/>
              <a:t>“What if my failure to be vigilant results in him being molested?”</a:t>
            </a:r>
          </a:p>
          <a:p>
            <a:pPr marL="279082" lvl="1" indent="0">
              <a:buNone/>
            </a:pPr>
            <a:r>
              <a:rPr lang="en-US" dirty="0"/>
              <a:t>Fears involved harm to son and scorn from society/being a “failure” of a mom.  Compulsive checking, over-monitoring child, reassurance-seeking.</a:t>
            </a:r>
          </a:p>
          <a:p>
            <a:pPr marL="279082" lvl="1" indent="0">
              <a:buNone/>
            </a:pPr>
            <a:endParaRPr lang="en-US" dirty="0"/>
          </a:p>
        </p:txBody>
      </p:sp>
      <p:sp>
        <p:nvSpPr>
          <p:cNvPr id="13" name="Title 1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3550522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Throw away a recyclable item in the trash. </a:t>
            </a:r>
          </a:p>
          <a:p>
            <a:r>
              <a:rPr lang="en-US" dirty="0"/>
              <a:t>Throw away a non-recyclable item into the recycling. </a:t>
            </a:r>
          </a:p>
          <a:p>
            <a:r>
              <a:rPr lang="en-US" dirty="0"/>
              <a:t>Take a non-recyclable and put it inside a recyclable and then throw that in the recyclable</a:t>
            </a:r>
          </a:p>
          <a:p>
            <a:r>
              <a:rPr lang="en-US" dirty="0"/>
              <a:t>Borrow a pen and do not return it. </a:t>
            </a:r>
          </a:p>
          <a:p>
            <a:r>
              <a:rPr lang="en-US" dirty="0"/>
              <a:t>Do not say hello back to someone who greets you. </a:t>
            </a:r>
          </a:p>
          <a:p>
            <a:r>
              <a:rPr lang="en-US" dirty="0"/>
              <a:t>Tip someone 14.5%</a:t>
            </a:r>
          </a:p>
          <a:p>
            <a:r>
              <a:rPr lang="en-US" dirty="0"/>
              <a:t>Do not share your </a:t>
            </a:r>
            <a:r>
              <a:rPr lang="en-US" dirty="0" err="1"/>
              <a:t>french</a:t>
            </a:r>
            <a:r>
              <a:rPr lang="en-US" dirty="0"/>
              <a:t> fries with a person who asks to try one (unless you have contamination fears too and then totally share with them and their unclean hands)</a:t>
            </a:r>
          </a:p>
          <a:p>
            <a:r>
              <a:rPr lang="en-US" dirty="0"/>
              <a:t>Touch several coffee cozies and stirrers before selecting one</a:t>
            </a:r>
          </a:p>
          <a:p>
            <a:endParaRPr lang="en-US" dirty="0"/>
          </a:p>
        </p:txBody>
      </p:sp>
      <p:sp>
        <p:nvSpPr>
          <p:cNvPr id="3" name="Title 2"/>
          <p:cNvSpPr>
            <a:spLocks noGrp="1"/>
          </p:cNvSpPr>
          <p:nvPr>
            <p:ph type="title"/>
          </p:nvPr>
        </p:nvSpPr>
        <p:spPr/>
        <p:txBody>
          <a:bodyPr/>
          <a:lstStyle/>
          <a:p>
            <a:r>
              <a:rPr lang="en-US" dirty="0"/>
              <a:t>Exercises to do this weekend</a:t>
            </a:r>
          </a:p>
        </p:txBody>
      </p:sp>
    </p:spTree>
    <p:extLst>
      <p:ext uri="{BB962C8B-B14F-4D97-AF65-F5344CB8AC3E}">
        <p14:creationId xmlns:p14="http://schemas.microsoft.com/office/powerpoint/2010/main" val="88153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Let an explicit pop song play with the kids in the car</a:t>
            </a:r>
          </a:p>
          <a:p>
            <a:r>
              <a:rPr lang="en-US" dirty="0"/>
              <a:t>Move a grocery item to the wrong shelf</a:t>
            </a:r>
          </a:p>
          <a:p>
            <a:r>
              <a:rPr lang="en-US" dirty="0"/>
              <a:t>Bring 16 items to the 15-or-less aisle at the supermarket</a:t>
            </a:r>
          </a:p>
          <a:p>
            <a:r>
              <a:rPr lang="en-US" dirty="0"/>
              <a:t>Return an item of clothing after wearing it out on the town</a:t>
            </a:r>
          </a:p>
          <a:p>
            <a:r>
              <a:rPr lang="en-US" dirty="0"/>
              <a:t>Compliment a friend on a bad haircut (make them feel good but know that you’re a liar)</a:t>
            </a:r>
          </a:p>
          <a:p>
            <a:r>
              <a:rPr lang="en-US" dirty="0"/>
              <a:t>Take a freebie from an exhibit table and walk away before hearing the pitch</a:t>
            </a:r>
          </a:p>
          <a:p>
            <a:r>
              <a:rPr lang="en-US" dirty="0"/>
              <a:t>Come back later and take another one</a:t>
            </a:r>
          </a:p>
          <a:p>
            <a:r>
              <a:rPr lang="en-US" dirty="0"/>
              <a:t>Do not apologize for doing any of these exercises. </a:t>
            </a:r>
          </a:p>
          <a:p>
            <a:endParaRPr lang="en-US" dirty="0"/>
          </a:p>
          <a:p>
            <a:endParaRPr lang="en-US" dirty="0"/>
          </a:p>
        </p:txBody>
      </p:sp>
      <p:sp>
        <p:nvSpPr>
          <p:cNvPr id="3" name="Title 2"/>
          <p:cNvSpPr>
            <a:spLocks noGrp="1"/>
          </p:cNvSpPr>
          <p:nvPr>
            <p:ph type="title"/>
          </p:nvPr>
        </p:nvSpPr>
        <p:spPr/>
        <p:txBody>
          <a:bodyPr/>
          <a:lstStyle/>
          <a:p>
            <a:r>
              <a:rPr lang="en-US" dirty="0"/>
              <a:t>Exercises to do this weekend</a:t>
            </a:r>
          </a:p>
        </p:txBody>
      </p:sp>
    </p:spTree>
    <p:extLst>
      <p:ext uri="{BB962C8B-B14F-4D97-AF65-F5344CB8AC3E}">
        <p14:creationId xmlns:p14="http://schemas.microsoft.com/office/powerpoint/2010/main" val="92233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44E99E-38C2-4CFF-942C-1902EC1615C4}"/>
              </a:ext>
            </a:extLst>
          </p:cNvPr>
          <p:cNvSpPr>
            <a:spLocks noGrp="1"/>
          </p:cNvSpPr>
          <p:nvPr>
            <p:ph idx="1"/>
          </p:nvPr>
        </p:nvSpPr>
        <p:spPr/>
        <p:txBody>
          <a:bodyPr/>
          <a:lstStyle/>
          <a:p>
            <a:r>
              <a:rPr lang="en-US" dirty="0"/>
              <a:t>e.g. email the following people with the subject “I KNOW WHAT YOU DID AT IOCDF” and nothing in the actual email</a:t>
            </a:r>
          </a:p>
          <a:p>
            <a:endParaRPr lang="en-US" dirty="0"/>
          </a:p>
          <a:p>
            <a:r>
              <a:rPr lang="en-US" dirty="0"/>
              <a:t>Jon Hershfield, MFT – </a:t>
            </a:r>
            <a:r>
              <a:rPr lang="en-US" dirty="0">
                <a:hlinkClick r:id="rId2"/>
              </a:rPr>
              <a:t>jon@ocdbaltimore.com</a:t>
            </a:r>
            <a:endParaRPr lang="en-US" dirty="0"/>
          </a:p>
          <a:p>
            <a:r>
              <a:rPr lang="en-US" dirty="0"/>
              <a:t>Patrick B. McGrath, Ph.D. - </a:t>
            </a:r>
            <a:r>
              <a:rPr lang="en-US" dirty="0">
                <a:hlinkClick r:id="rId3"/>
              </a:rPr>
              <a:t>Patrick.McGrath@amitahealth.org</a:t>
            </a:r>
            <a:endParaRPr lang="en-US" dirty="0"/>
          </a:p>
          <a:p>
            <a:endParaRPr lang="en-US" dirty="0"/>
          </a:p>
        </p:txBody>
      </p:sp>
      <p:sp>
        <p:nvSpPr>
          <p:cNvPr id="3" name="Title 2">
            <a:extLst>
              <a:ext uri="{FF2B5EF4-FFF2-40B4-BE49-F238E27FC236}">
                <a16:creationId xmlns:a16="http://schemas.microsoft.com/office/drawing/2014/main" id="{B28FDFCC-B892-4068-A7D9-B348F9D97806}"/>
              </a:ext>
            </a:extLst>
          </p:cNvPr>
          <p:cNvSpPr>
            <a:spLocks noGrp="1"/>
          </p:cNvSpPr>
          <p:nvPr>
            <p:ph type="title"/>
          </p:nvPr>
        </p:nvSpPr>
        <p:spPr/>
        <p:txBody>
          <a:bodyPr/>
          <a:lstStyle/>
          <a:p>
            <a:r>
              <a:rPr lang="en-US" dirty="0"/>
              <a:t>So what are some of YOUR “bad” ideas?</a:t>
            </a:r>
          </a:p>
        </p:txBody>
      </p:sp>
    </p:spTree>
    <p:extLst>
      <p:ext uri="{BB962C8B-B14F-4D97-AF65-F5344CB8AC3E}">
        <p14:creationId xmlns:p14="http://schemas.microsoft.com/office/powerpoint/2010/main" val="75329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(slight possibility this is untrue, in full disclosure it’s possible we both have something to disclose and don’t know it or know it but are hiding it for some reason we can’t articulate right now.  Or we know why but feel embarrassed about it. Please applaud to indicate that you have received this information and understand it perfectly.)</a:t>
            </a:r>
          </a:p>
          <a:p>
            <a:pPr lvl="0"/>
            <a:r>
              <a:rPr lang="en-US" dirty="0"/>
              <a:t>We also each wrote some books that we hope you will consider purchasing, but it would be morally wrong for us to tell you that The OCD Answer Book and When a Family Member Has OCD are the greatest OCD books ever written. Even though they totally are. </a:t>
            </a:r>
          </a:p>
        </p:txBody>
      </p:sp>
      <p:sp>
        <p:nvSpPr>
          <p:cNvPr id="13" name="Title 12"/>
          <p:cNvSpPr>
            <a:spLocks noGrp="1"/>
          </p:cNvSpPr>
          <p:nvPr>
            <p:ph type="title"/>
          </p:nvPr>
        </p:nvSpPr>
        <p:spPr/>
        <p:txBody>
          <a:bodyPr/>
          <a:lstStyle/>
          <a:p>
            <a:r>
              <a:rPr lang="en-US" dirty="0"/>
              <a:t>Nothing to Disclose</a:t>
            </a:r>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That last bit was meant to be funny, but it probably counts as a disclosure</a:t>
            </a:r>
          </a:p>
          <a:p>
            <a:pPr lvl="0"/>
            <a:r>
              <a:rPr lang="en-US" dirty="0"/>
              <a:t>Disclosure is now full (but if it turns out not to be full, please understand that we had no intention to deceive you)</a:t>
            </a:r>
          </a:p>
        </p:txBody>
      </p:sp>
      <p:sp>
        <p:nvSpPr>
          <p:cNvPr id="13" name="Title 12"/>
          <p:cNvSpPr>
            <a:spLocks noGrp="1"/>
          </p:cNvSpPr>
          <p:nvPr>
            <p:ph type="title"/>
          </p:nvPr>
        </p:nvSpPr>
        <p:spPr/>
        <p:txBody>
          <a:bodyPr/>
          <a:lstStyle/>
          <a:p>
            <a:r>
              <a:rPr lang="en-US" dirty="0"/>
              <a:t>Wait, maybe something to disclose, sorry</a:t>
            </a:r>
          </a:p>
        </p:txBody>
      </p:sp>
    </p:spTree>
    <p:extLst>
      <p:ext uri="{BB962C8B-B14F-4D97-AF65-F5344CB8AC3E}">
        <p14:creationId xmlns:p14="http://schemas.microsoft.com/office/powerpoint/2010/main" val="892358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Actually, our intentions are unclear at this stage and may have been the wrong kind</a:t>
            </a:r>
          </a:p>
        </p:txBody>
      </p:sp>
      <p:sp>
        <p:nvSpPr>
          <p:cNvPr id="13" name="Title 12"/>
          <p:cNvSpPr>
            <a:spLocks noGrp="1"/>
          </p:cNvSpPr>
          <p:nvPr>
            <p:ph type="title"/>
          </p:nvPr>
        </p:nvSpPr>
        <p:spPr/>
        <p:txBody>
          <a:bodyPr/>
          <a:lstStyle/>
          <a:p>
            <a:r>
              <a:rPr lang="en-US" dirty="0"/>
              <a:t>Wait, maybe something to disclose, sorry</a:t>
            </a:r>
          </a:p>
        </p:txBody>
      </p:sp>
    </p:spTree>
    <p:extLst>
      <p:ext uri="{BB962C8B-B14F-4D97-AF65-F5344CB8AC3E}">
        <p14:creationId xmlns:p14="http://schemas.microsoft.com/office/powerpoint/2010/main" val="3502016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“Excessive concern with right/wrong” (from YBOCS-II, Rasmussen et al., 2006)</a:t>
            </a:r>
          </a:p>
          <a:p>
            <a:pPr lvl="1"/>
            <a:r>
              <a:rPr lang="en-US" dirty="0"/>
              <a:t>Worries about always doing “the right thing”   </a:t>
            </a:r>
            <a:r>
              <a:rPr lang="en-US" dirty="0">
                <a:sym typeface="Wingdings" panose="05000000000000000000" pitchFamily="2" charset="2"/>
              </a:rPr>
              <a:t>Why is that in </a:t>
            </a:r>
            <a:r>
              <a:rPr lang="en-US" i="1" dirty="0">
                <a:sym typeface="Wingdings" panose="05000000000000000000" pitchFamily="2" charset="2"/>
              </a:rPr>
              <a:t>quotes?</a:t>
            </a:r>
          </a:p>
          <a:p>
            <a:pPr lvl="1"/>
            <a:r>
              <a:rPr lang="en-US" dirty="0">
                <a:sym typeface="Wingdings" panose="05000000000000000000" pitchFamily="2" charset="2"/>
              </a:rPr>
              <a:t>Unfounded worries about lying or cheating  What does </a:t>
            </a:r>
            <a:r>
              <a:rPr lang="en-US" i="1" dirty="0">
                <a:sym typeface="Wingdings" panose="05000000000000000000" pitchFamily="2" charset="2"/>
              </a:rPr>
              <a:t>unfounded</a:t>
            </a:r>
            <a:r>
              <a:rPr lang="en-US" dirty="0">
                <a:sym typeface="Wingdings" panose="05000000000000000000" pitchFamily="2" charset="2"/>
              </a:rPr>
              <a:t> mean??</a:t>
            </a:r>
            <a:endParaRPr lang="en-US" dirty="0"/>
          </a:p>
        </p:txBody>
      </p:sp>
      <p:sp>
        <p:nvSpPr>
          <p:cNvPr id="13" name="Title 12"/>
          <p:cNvSpPr>
            <a:spLocks noGrp="1"/>
          </p:cNvSpPr>
          <p:nvPr>
            <p:ph type="title"/>
          </p:nvPr>
        </p:nvSpPr>
        <p:spPr/>
        <p:txBody>
          <a:bodyPr/>
          <a:lstStyle/>
          <a:p>
            <a:r>
              <a:rPr lang="en-US" dirty="0"/>
              <a:t>What is Moral Scrupulosity in OCD?</a:t>
            </a:r>
          </a:p>
        </p:txBody>
      </p:sp>
    </p:spTree>
    <p:extLst>
      <p:ext uri="{BB962C8B-B14F-4D97-AF65-F5344CB8AC3E}">
        <p14:creationId xmlns:p14="http://schemas.microsoft.com/office/powerpoint/2010/main" val="1049932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Common manifestations</a:t>
            </a:r>
          </a:p>
          <a:p>
            <a:pPr lvl="1"/>
            <a:r>
              <a:rPr lang="en-US" dirty="0"/>
              <a:t>Excessive concern with being 100% honest</a:t>
            </a:r>
          </a:p>
          <a:p>
            <a:pPr lvl="1"/>
            <a:r>
              <a:rPr lang="en-US" dirty="0"/>
              <a:t>Excessive concern with the idea of being good or of not being bad</a:t>
            </a:r>
          </a:p>
          <a:p>
            <a:pPr lvl="1"/>
            <a:r>
              <a:rPr lang="en-US" dirty="0"/>
              <a:t>Excessive concern that a past act was immoral</a:t>
            </a:r>
          </a:p>
          <a:p>
            <a:pPr lvl="1"/>
            <a:r>
              <a:rPr lang="en-US" dirty="0"/>
              <a:t>Excessive concern that a thought about an immoral act is not a memory</a:t>
            </a:r>
          </a:p>
          <a:p>
            <a:pPr lvl="1"/>
            <a:r>
              <a:rPr lang="en-US" dirty="0"/>
              <a:t>Excessive concern that adultery or some disloyal act took place</a:t>
            </a:r>
          </a:p>
          <a:p>
            <a:pPr lvl="1"/>
            <a:r>
              <a:rPr lang="en-US" dirty="0"/>
              <a:t>Excessive concern that a thought does not reflect an immoral identity</a:t>
            </a:r>
          </a:p>
          <a:p>
            <a:pPr lvl="1"/>
            <a:endParaRPr lang="en-US" dirty="0"/>
          </a:p>
        </p:txBody>
      </p:sp>
      <p:sp>
        <p:nvSpPr>
          <p:cNvPr id="13" name="Title 12"/>
          <p:cNvSpPr>
            <a:spLocks noGrp="1"/>
          </p:cNvSpPr>
          <p:nvPr>
            <p:ph type="title"/>
          </p:nvPr>
        </p:nvSpPr>
        <p:spPr/>
        <p:txBody>
          <a:bodyPr/>
          <a:lstStyle/>
          <a:p>
            <a:r>
              <a:rPr lang="en-US" dirty="0"/>
              <a:t>What is Moral Scrupulosity in OCD?</a:t>
            </a:r>
          </a:p>
        </p:txBody>
      </p:sp>
    </p:spTree>
    <p:extLst>
      <p:ext uri="{BB962C8B-B14F-4D97-AF65-F5344CB8AC3E}">
        <p14:creationId xmlns:p14="http://schemas.microsoft.com/office/powerpoint/2010/main" val="3606702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Common compulsions</a:t>
            </a:r>
          </a:p>
          <a:p>
            <a:pPr lvl="1"/>
            <a:r>
              <a:rPr lang="en-US" dirty="0"/>
              <a:t>Reassurance seeking about morality</a:t>
            </a:r>
          </a:p>
          <a:p>
            <a:pPr lvl="1"/>
            <a:r>
              <a:rPr lang="en-US" dirty="0"/>
              <a:t>Confessing perceived immoral acts or thoughts</a:t>
            </a:r>
          </a:p>
          <a:p>
            <a:pPr lvl="1"/>
            <a:r>
              <a:rPr lang="en-US" dirty="0"/>
              <a:t>Mentally reviewing acts to determine moral integrity</a:t>
            </a:r>
          </a:p>
          <a:p>
            <a:pPr lvl="1"/>
            <a:r>
              <a:rPr lang="en-US" dirty="0"/>
              <a:t>Mental rituals (e.g., repeating neutralizing “good” thoughts, ruminating on hypothetical moral scenarios to test responses)</a:t>
            </a:r>
          </a:p>
          <a:p>
            <a:pPr lvl="1"/>
            <a:r>
              <a:rPr lang="en-US" dirty="0"/>
              <a:t>Avoidance of morally ambiguous situations</a:t>
            </a:r>
          </a:p>
          <a:p>
            <a:pPr lvl="1"/>
            <a:r>
              <a:rPr lang="en-US" dirty="0"/>
              <a:t>Self-punishment to prove moral concern</a:t>
            </a:r>
          </a:p>
          <a:p>
            <a:pPr lvl="1"/>
            <a:r>
              <a:rPr lang="en-US" dirty="0"/>
              <a:t>Washing and checking behaviors connected to moral concerns</a:t>
            </a:r>
          </a:p>
          <a:p>
            <a:pPr lvl="1"/>
            <a:r>
              <a:rPr lang="en-US" dirty="0"/>
              <a:t>Excessive donating or other acts of exaggerated altruism/generosity</a:t>
            </a:r>
          </a:p>
        </p:txBody>
      </p:sp>
      <p:sp>
        <p:nvSpPr>
          <p:cNvPr id="13" name="Title 12"/>
          <p:cNvSpPr>
            <a:spLocks noGrp="1"/>
          </p:cNvSpPr>
          <p:nvPr>
            <p:ph type="title"/>
          </p:nvPr>
        </p:nvSpPr>
        <p:spPr/>
        <p:txBody>
          <a:bodyPr/>
          <a:lstStyle/>
          <a:p>
            <a:r>
              <a:rPr lang="en-US" dirty="0"/>
              <a:t>What is Moral Scrupulosity in OCD?</a:t>
            </a:r>
          </a:p>
        </p:txBody>
      </p:sp>
    </p:spTree>
    <p:extLst>
      <p:ext uri="{BB962C8B-B14F-4D97-AF65-F5344CB8AC3E}">
        <p14:creationId xmlns:p14="http://schemas.microsoft.com/office/powerpoint/2010/main" val="3947663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Black and white, all or nothing, absolutist thinking (Jesus vs Hitler)</a:t>
            </a:r>
          </a:p>
          <a:p>
            <a:pPr lvl="0"/>
            <a:r>
              <a:rPr lang="en-US" dirty="0"/>
              <a:t>Catastrophizing about moral failures</a:t>
            </a:r>
          </a:p>
          <a:p>
            <a:pPr lvl="0"/>
            <a:r>
              <a:rPr lang="en-US" dirty="0"/>
              <a:t>Magnifying moral significance</a:t>
            </a:r>
          </a:p>
          <a:p>
            <a:pPr lvl="0"/>
            <a:r>
              <a:rPr lang="en-US" dirty="0"/>
              <a:t>Discounting the positive/selecting the negative</a:t>
            </a:r>
          </a:p>
          <a:p>
            <a:pPr lvl="0"/>
            <a:r>
              <a:rPr lang="en-US" dirty="0"/>
              <a:t>Emotional reasoning (e.g. guilty feelings = guilty behaviors)</a:t>
            </a:r>
          </a:p>
          <a:p>
            <a:pPr lvl="0"/>
            <a:r>
              <a:rPr lang="en-US" dirty="0"/>
              <a:t>Moral perfectionism (should and must statements)</a:t>
            </a:r>
          </a:p>
        </p:txBody>
      </p:sp>
      <p:sp>
        <p:nvSpPr>
          <p:cNvPr id="13" name="Title 12"/>
          <p:cNvSpPr>
            <a:spLocks noGrp="1"/>
          </p:cNvSpPr>
          <p:nvPr>
            <p:ph type="title"/>
          </p:nvPr>
        </p:nvSpPr>
        <p:spPr/>
        <p:txBody>
          <a:bodyPr/>
          <a:lstStyle/>
          <a:p>
            <a:r>
              <a:rPr lang="en-US" dirty="0"/>
              <a:t>Cognitive errors in moral scrupulosity</a:t>
            </a:r>
          </a:p>
        </p:txBody>
      </p:sp>
    </p:spTree>
    <p:extLst>
      <p:ext uri="{BB962C8B-B14F-4D97-AF65-F5344CB8AC3E}">
        <p14:creationId xmlns:p14="http://schemas.microsoft.com/office/powerpoint/2010/main" val="2098962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Goals</a:t>
            </a:r>
          </a:p>
          <a:p>
            <a:pPr lvl="1"/>
            <a:r>
              <a:rPr lang="en-US" dirty="0"/>
              <a:t>Improve uncertainty tolerance</a:t>
            </a:r>
          </a:p>
          <a:p>
            <a:pPr lvl="1"/>
            <a:r>
              <a:rPr lang="en-US" dirty="0"/>
              <a:t>Violate the expectation that uncertainty about morality is intolerable</a:t>
            </a:r>
          </a:p>
          <a:p>
            <a:pPr lvl="1"/>
            <a:r>
              <a:rPr lang="en-US" dirty="0"/>
              <a:t>Improve ability to commit to value-based behaviors despite unwanted thoughts/feelings</a:t>
            </a:r>
          </a:p>
          <a:p>
            <a:pPr marL="279082" lvl="1" indent="0">
              <a:buNone/>
            </a:pPr>
            <a:endParaRPr lang="en-US" dirty="0"/>
          </a:p>
          <a:p>
            <a:pPr marL="279082" lvl="1" indent="0">
              <a:buNone/>
            </a:pPr>
            <a:endParaRPr lang="en-US" dirty="0"/>
          </a:p>
          <a:p>
            <a:pPr marL="279082" lvl="1" indent="0">
              <a:buNone/>
            </a:pPr>
            <a:endParaRPr lang="en-US" dirty="0"/>
          </a:p>
          <a:p>
            <a:pPr marL="279082" lvl="1" indent="0">
              <a:buNone/>
            </a:pPr>
            <a:endParaRPr lang="en-US" dirty="0"/>
          </a:p>
        </p:txBody>
      </p:sp>
      <p:sp>
        <p:nvSpPr>
          <p:cNvPr id="13" name="Title 12"/>
          <p:cNvSpPr>
            <a:spLocks noGrp="1"/>
          </p:cNvSpPr>
          <p:nvPr>
            <p:ph type="title"/>
          </p:nvPr>
        </p:nvSpPr>
        <p:spPr/>
        <p:txBody>
          <a:bodyPr/>
          <a:lstStyle/>
          <a:p>
            <a:r>
              <a:rPr lang="en-US" dirty="0"/>
              <a:t>ERP for moral scrupulosity</a:t>
            </a:r>
          </a:p>
        </p:txBody>
      </p:sp>
    </p:spTree>
    <p:extLst>
      <p:ext uri="{BB962C8B-B14F-4D97-AF65-F5344CB8AC3E}">
        <p14:creationId xmlns:p14="http://schemas.microsoft.com/office/powerpoint/2010/main" val="3489136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1228</Words>
  <Application>Microsoft Office PowerPoint</Application>
  <PresentationFormat>Custom</PresentationFormat>
  <Paragraphs>135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굴림</vt:lpstr>
      <vt:lpstr>Arial</vt:lpstr>
      <vt:lpstr>Century Gothic</vt:lpstr>
      <vt:lpstr>Wingdings</vt:lpstr>
      <vt:lpstr>Vertical and Horizontal design template</vt:lpstr>
      <vt:lpstr>My OCD Says I’m a Bad Person</vt:lpstr>
      <vt:lpstr>Nothing to Disclose</vt:lpstr>
      <vt:lpstr>Wait, maybe something to disclose, sorry</vt:lpstr>
      <vt:lpstr>Wait, maybe something to disclose, sorry</vt:lpstr>
      <vt:lpstr>What is Moral Scrupulosity in OCD?</vt:lpstr>
      <vt:lpstr>What is Moral Scrupulosity in OCD?</vt:lpstr>
      <vt:lpstr>What is Moral Scrupulosity in OCD?</vt:lpstr>
      <vt:lpstr>Cognitive errors in moral scrupulosity</vt:lpstr>
      <vt:lpstr>ERP for moral scrupulosity</vt:lpstr>
      <vt:lpstr>ERP for moral scrupulosity</vt:lpstr>
      <vt:lpstr>ERP for moral scrupulosity</vt:lpstr>
      <vt:lpstr>ERP for moral scrupulosity</vt:lpstr>
      <vt:lpstr>moral scrupulosity alongside other obsessions</vt:lpstr>
      <vt:lpstr>Case Examples</vt:lpstr>
      <vt:lpstr>Case Examples</vt:lpstr>
      <vt:lpstr>Exercises to do this weekend</vt:lpstr>
      <vt:lpstr>Exercises to do this weekend</vt:lpstr>
      <vt:lpstr>So what are some of YOUR “bad”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2017-06-08T14:03:07Z</dcterms:created>
  <dcterms:modified xsi:type="dcterms:W3CDTF">2017-07-10T20:58:07Z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