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53"/>
  </p:notesMasterIdLst>
  <p:handoutMasterIdLst>
    <p:handoutMasterId r:id="rId54"/>
  </p:handoutMasterIdLst>
  <p:sldIdLst>
    <p:sldId id="564" r:id="rId2"/>
    <p:sldId id="565" r:id="rId3"/>
    <p:sldId id="510" r:id="rId4"/>
    <p:sldId id="363" r:id="rId5"/>
    <p:sldId id="379" r:id="rId6"/>
    <p:sldId id="361" r:id="rId7"/>
    <p:sldId id="567" r:id="rId8"/>
    <p:sldId id="408" r:id="rId9"/>
    <p:sldId id="409" r:id="rId10"/>
    <p:sldId id="410" r:id="rId11"/>
    <p:sldId id="372" r:id="rId12"/>
    <p:sldId id="413" r:id="rId13"/>
    <p:sldId id="257" r:id="rId14"/>
    <p:sldId id="568" r:id="rId15"/>
    <p:sldId id="569" r:id="rId16"/>
    <p:sldId id="570" r:id="rId17"/>
    <p:sldId id="431" r:id="rId18"/>
    <p:sldId id="489" r:id="rId19"/>
    <p:sldId id="484" r:id="rId20"/>
    <p:sldId id="309" r:id="rId21"/>
    <p:sldId id="574" r:id="rId22"/>
    <p:sldId id="566" r:id="rId23"/>
    <p:sldId id="432" r:id="rId24"/>
    <p:sldId id="498" r:id="rId25"/>
    <p:sldId id="575" r:id="rId26"/>
    <p:sldId id="380" r:id="rId27"/>
    <p:sldId id="412" r:id="rId28"/>
    <p:sldId id="478" r:id="rId29"/>
    <p:sldId id="479" r:id="rId30"/>
    <p:sldId id="480" r:id="rId31"/>
    <p:sldId id="427" r:id="rId32"/>
    <p:sldId id="435" r:id="rId33"/>
    <p:sldId id="488" r:id="rId34"/>
    <p:sldId id="440" r:id="rId35"/>
    <p:sldId id="390" r:id="rId36"/>
    <p:sldId id="343" r:id="rId37"/>
    <p:sldId id="473" r:id="rId38"/>
    <p:sldId id="274" r:id="rId39"/>
    <p:sldId id="276" r:id="rId40"/>
    <p:sldId id="492" r:id="rId41"/>
    <p:sldId id="493" r:id="rId42"/>
    <p:sldId id="421" r:id="rId43"/>
    <p:sldId id="414" r:id="rId44"/>
    <p:sldId id="415" r:id="rId45"/>
    <p:sldId id="416" r:id="rId46"/>
    <p:sldId id="482" r:id="rId47"/>
    <p:sldId id="430" r:id="rId48"/>
    <p:sldId id="418" r:id="rId49"/>
    <p:sldId id="425" r:id="rId50"/>
    <p:sldId id="400" r:id="rId51"/>
    <p:sldId id="475" r:id="rId5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7" autoAdjust="0"/>
    <p:restoredTop sz="78543" autoAdjust="0"/>
  </p:normalViewPr>
  <p:slideViewPr>
    <p:cSldViewPr>
      <p:cViewPr varScale="1">
        <p:scale>
          <a:sx n="89" d="100"/>
          <a:sy n="89" d="100"/>
        </p:scale>
        <p:origin x="1434" y="90"/>
      </p:cViewPr>
      <p:guideLst>
        <p:guide orient="horz" pos="2160"/>
        <p:guide pos="3840"/>
      </p:guideLst>
    </p:cSldViewPr>
  </p:slideViewPr>
  <p:outlineViewPr>
    <p:cViewPr>
      <p:scale>
        <a:sx n="33" d="100"/>
        <a:sy n="33" d="100"/>
      </p:scale>
      <p:origin x="0" y="-14574"/>
    </p:cViewPr>
  </p:outlineViewPr>
  <p:notesTextViewPr>
    <p:cViewPr>
      <p:scale>
        <a:sx n="1" d="1"/>
        <a:sy n="1" d="1"/>
      </p:scale>
      <p:origin x="0" y="0"/>
    </p:cViewPr>
  </p:notesTextViewPr>
  <p:notesViewPr>
    <p:cSldViewPr>
      <p:cViewPr varScale="1">
        <p:scale>
          <a:sx n="64" d="100"/>
          <a:sy n="64" d="100"/>
        </p:scale>
        <p:origin x="2628" y="7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648D98-F381-48C4-BFC0-B91F38D02AD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6EE050E-0992-47CE-A71A-35892436F774}">
      <dgm:prSet/>
      <dgm:spPr/>
      <dgm:t>
        <a:bodyPr/>
        <a:lstStyle/>
        <a:p>
          <a:r>
            <a:rPr lang="en-US"/>
            <a:t>A.  Presence of obsessions, compulsions, or both</a:t>
          </a:r>
        </a:p>
      </dgm:t>
    </dgm:pt>
    <dgm:pt modelId="{F49E8D56-925C-4869-BAC7-E1D72216187A}" type="parTrans" cxnId="{C78D824A-6212-4C1B-A733-30B30C3BC866}">
      <dgm:prSet/>
      <dgm:spPr/>
      <dgm:t>
        <a:bodyPr/>
        <a:lstStyle/>
        <a:p>
          <a:endParaRPr lang="en-US"/>
        </a:p>
      </dgm:t>
    </dgm:pt>
    <dgm:pt modelId="{A804069D-1DA3-4556-9A3C-E97CC91601FB}" type="sibTrans" cxnId="{C78D824A-6212-4C1B-A733-30B30C3BC866}">
      <dgm:prSet/>
      <dgm:spPr/>
      <dgm:t>
        <a:bodyPr/>
        <a:lstStyle/>
        <a:p>
          <a:endParaRPr lang="en-US"/>
        </a:p>
      </dgm:t>
    </dgm:pt>
    <dgm:pt modelId="{80B7BB01-F08D-4CBD-B30F-A953A0163642}">
      <dgm:prSet/>
      <dgm:spPr/>
      <dgm:t>
        <a:bodyPr/>
        <a:lstStyle/>
        <a:p>
          <a:r>
            <a:rPr lang="en-US"/>
            <a:t>B.  Greater than 1 hr per day or cause distress/impairment</a:t>
          </a:r>
        </a:p>
      </dgm:t>
    </dgm:pt>
    <dgm:pt modelId="{85F0517E-5EC1-4AC8-BDC5-D3F9FCBF08ED}" type="parTrans" cxnId="{520C2FC9-8732-4418-A5CA-A30996E50B40}">
      <dgm:prSet/>
      <dgm:spPr/>
      <dgm:t>
        <a:bodyPr/>
        <a:lstStyle/>
        <a:p>
          <a:endParaRPr lang="en-US"/>
        </a:p>
      </dgm:t>
    </dgm:pt>
    <dgm:pt modelId="{EEA28258-BD76-4A7D-ABF6-E8273EE734F0}" type="sibTrans" cxnId="{520C2FC9-8732-4418-A5CA-A30996E50B40}">
      <dgm:prSet/>
      <dgm:spPr/>
      <dgm:t>
        <a:bodyPr/>
        <a:lstStyle/>
        <a:p>
          <a:endParaRPr lang="en-US"/>
        </a:p>
      </dgm:t>
    </dgm:pt>
    <dgm:pt modelId="{5C03FF75-2687-4AA4-8A94-23AFFF7B6CB5}">
      <dgm:prSet/>
      <dgm:spPr/>
      <dgm:t>
        <a:bodyPr/>
        <a:lstStyle/>
        <a:p>
          <a:r>
            <a:rPr lang="en-US"/>
            <a:t>C.  Not attributable to substance or medical condition</a:t>
          </a:r>
        </a:p>
      </dgm:t>
    </dgm:pt>
    <dgm:pt modelId="{654E83FE-8549-4914-BC17-DF524F222DE9}" type="parTrans" cxnId="{0C37EC82-7D96-421C-BC49-7917072C5572}">
      <dgm:prSet/>
      <dgm:spPr/>
      <dgm:t>
        <a:bodyPr/>
        <a:lstStyle/>
        <a:p>
          <a:endParaRPr lang="en-US"/>
        </a:p>
      </dgm:t>
    </dgm:pt>
    <dgm:pt modelId="{D3EF3DE0-EEE2-434D-BF5F-9CE4D9962468}" type="sibTrans" cxnId="{0C37EC82-7D96-421C-BC49-7917072C5572}">
      <dgm:prSet/>
      <dgm:spPr/>
      <dgm:t>
        <a:bodyPr/>
        <a:lstStyle/>
        <a:p>
          <a:endParaRPr lang="en-US"/>
        </a:p>
      </dgm:t>
    </dgm:pt>
    <dgm:pt modelId="{11A5111E-4B68-4091-90B7-903274FA6226}">
      <dgm:prSet/>
      <dgm:spPr/>
      <dgm:t>
        <a:bodyPr/>
        <a:lstStyle/>
        <a:p>
          <a:r>
            <a:rPr lang="en-US"/>
            <a:t>D.  Not explained by another mental disorder</a:t>
          </a:r>
        </a:p>
      </dgm:t>
    </dgm:pt>
    <dgm:pt modelId="{82D70CD5-2EF5-4299-B437-7A973EE52BF9}" type="parTrans" cxnId="{66AF43B9-FB43-4908-AD9C-F5BDD2234109}">
      <dgm:prSet/>
      <dgm:spPr/>
      <dgm:t>
        <a:bodyPr/>
        <a:lstStyle/>
        <a:p>
          <a:endParaRPr lang="en-US"/>
        </a:p>
      </dgm:t>
    </dgm:pt>
    <dgm:pt modelId="{1242626C-ADC0-4530-8D70-AA1C35376C86}" type="sibTrans" cxnId="{66AF43B9-FB43-4908-AD9C-F5BDD2234109}">
      <dgm:prSet/>
      <dgm:spPr/>
      <dgm:t>
        <a:bodyPr/>
        <a:lstStyle/>
        <a:p>
          <a:endParaRPr lang="en-US"/>
        </a:p>
      </dgm:t>
    </dgm:pt>
    <dgm:pt modelId="{8B81285B-022F-49C6-B3EA-A110208513D3}">
      <dgm:prSet/>
      <dgm:spPr/>
      <dgm:t>
        <a:bodyPr/>
        <a:lstStyle/>
        <a:p>
          <a:r>
            <a:rPr lang="en-US"/>
            <a:t>Specify:</a:t>
          </a:r>
        </a:p>
      </dgm:t>
    </dgm:pt>
    <dgm:pt modelId="{2BE626DC-D325-44D8-A3CA-647972E08855}" type="parTrans" cxnId="{350F278E-BB69-4D8E-9947-55A7BD60FB17}">
      <dgm:prSet/>
      <dgm:spPr/>
      <dgm:t>
        <a:bodyPr/>
        <a:lstStyle/>
        <a:p>
          <a:endParaRPr lang="en-US"/>
        </a:p>
      </dgm:t>
    </dgm:pt>
    <dgm:pt modelId="{A2C1C4C2-873B-47BE-BCEF-911A56F0AF07}" type="sibTrans" cxnId="{350F278E-BB69-4D8E-9947-55A7BD60FB17}">
      <dgm:prSet/>
      <dgm:spPr/>
      <dgm:t>
        <a:bodyPr/>
        <a:lstStyle/>
        <a:p>
          <a:endParaRPr lang="en-US"/>
        </a:p>
      </dgm:t>
    </dgm:pt>
    <dgm:pt modelId="{A4779DC4-56F9-4E40-8D56-1EA44B11EF56}">
      <dgm:prSet/>
      <dgm:spPr/>
      <dgm:t>
        <a:bodyPr/>
        <a:lstStyle/>
        <a:p>
          <a:r>
            <a:rPr lang="en-US" dirty="0">
              <a:solidFill>
                <a:schemeClr val="bg1"/>
              </a:solidFill>
            </a:rPr>
            <a:t>Good or fair insight</a:t>
          </a:r>
        </a:p>
      </dgm:t>
    </dgm:pt>
    <dgm:pt modelId="{F34F8F22-58C2-413A-A62A-932F72A040DC}" type="parTrans" cxnId="{FE3199DD-F03B-4E4B-86F7-FE06BAD2B1DB}">
      <dgm:prSet/>
      <dgm:spPr/>
      <dgm:t>
        <a:bodyPr/>
        <a:lstStyle/>
        <a:p>
          <a:endParaRPr lang="en-US"/>
        </a:p>
      </dgm:t>
    </dgm:pt>
    <dgm:pt modelId="{DAFA11CE-44E4-4AF8-B0AA-0A5BBB4AF30F}" type="sibTrans" cxnId="{FE3199DD-F03B-4E4B-86F7-FE06BAD2B1DB}">
      <dgm:prSet/>
      <dgm:spPr/>
      <dgm:t>
        <a:bodyPr/>
        <a:lstStyle/>
        <a:p>
          <a:endParaRPr lang="en-US"/>
        </a:p>
      </dgm:t>
    </dgm:pt>
    <dgm:pt modelId="{7353FF7F-917F-4C53-AA86-B210D2FB8AED}">
      <dgm:prSet/>
      <dgm:spPr/>
      <dgm:t>
        <a:bodyPr/>
        <a:lstStyle/>
        <a:p>
          <a:r>
            <a:rPr lang="en-US" dirty="0">
              <a:solidFill>
                <a:schemeClr val="bg1"/>
              </a:solidFill>
            </a:rPr>
            <a:t>Poor insight</a:t>
          </a:r>
        </a:p>
      </dgm:t>
    </dgm:pt>
    <dgm:pt modelId="{8B08038D-CF63-4722-B47F-8985E1259B52}" type="parTrans" cxnId="{F93B5BE0-C5FE-4692-B8F4-02DDFA89E76A}">
      <dgm:prSet/>
      <dgm:spPr/>
      <dgm:t>
        <a:bodyPr/>
        <a:lstStyle/>
        <a:p>
          <a:endParaRPr lang="en-US"/>
        </a:p>
      </dgm:t>
    </dgm:pt>
    <dgm:pt modelId="{3E62496B-FCF4-4EC0-9B1E-CB2D1CF8AFA8}" type="sibTrans" cxnId="{F93B5BE0-C5FE-4692-B8F4-02DDFA89E76A}">
      <dgm:prSet/>
      <dgm:spPr/>
      <dgm:t>
        <a:bodyPr/>
        <a:lstStyle/>
        <a:p>
          <a:endParaRPr lang="en-US"/>
        </a:p>
      </dgm:t>
    </dgm:pt>
    <dgm:pt modelId="{719625B9-D71D-440F-8A0E-4086215AA008}">
      <dgm:prSet/>
      <dgm:spPr/>
      <dgm:t>
        <a:bodyPr/>
        <a:lstStyle/>
        <a:p>
          <a:r>
            <a:rPr lang="en-US" dirty="0">
              <a:solidFill>
                <a:schemeClr val="bg1"/>
              </a:solidFill>
            </a:rPr>
            <a:t>Absent insight</a:t>
          </a:r>
        </a:p>
      </dgm:t>
    </dgm:pt>
    <dgm:pt modelId="{0BDB6C88-1164-4EB5-8E8F-3A03D945707D}" type="parTrans" cxnId="{399A150E-F36D-443B-A371-17C6A9C0D9CE}">
      <dgm:prSet/>
      <dgm:spPr/>
      <dgm:t>
        <a:bodyPr/>
        <a:lstStyle/>
        <a:p>
          <a:endParaRPr lang="en-US"/>
        </a:p>
      </dgm:t>
    </dgm:pt>
    <dgm:pt modelId="{12B0899D-705F-41F1-846A-B3570E04ECC5}" type="sibTrans" cxnId="{399A150E-F36D-443B-A371-17C6A9C0D9CE}">
      <dgm:prSet/>
      <dgm:spPr/>
      <dgm:t>
        <a:bodyPr/>
        <a:lstStyle/>
        <a:p>
          <a:endParaRPr lang="en-US"/>
        </a:p>
      </dgm:t>
    </dgm:pt>
    <dgm:pt modelId="{125DA380-EBBF-42EC-9538-0D99549262E4}">
      <dgm:prSet/>
      <dgm:spPr/>
      <dgm:t>
        <a:bodyPr/>
        <a:lstStyle/>
        <a:p>
          <a:r>
            <a:rPr lang="en-US" dirty="0">
              <a:solidFill>
                <a:schemeClr val="bg1"/>
              </a:solidFill>
            </a:rPr>
            <a:t>Tic-related</a:t>
          </a:r>
        </a:p>
      </dgm:t>
    </dgm:pt>
    <dgm:pt modelId="{2F715EFC-15EE-4041-85F4-83432C159FC3}" type="parTrans" cxnId="{2C7FDAB6-F862-4228-869C-030B95CDCE9F}">
      <dgm:prSet/>
      <dgm:spPr/>
      <dgm:t>
        <a:bodyPr/>
        <a:lstStyle/>
        <a:p>
          <a:endParaRPr lang="en-US"/>
        </a:p>
      </dgm:t>
    </dgm:pt>
    <dgm:pt modelId="{6768E17F-2010-4BAC-9AD5-89948C9ECFBD}" type="sibTrans" cxnId="{2C7FDAB6-F862-4228-869C-030B95CDCE9F}">
      <dgm:prSet/>
      <dgm:spPr/>
      <dgm:t>
        <a:bodyPr/>
        <a:lstStyle/>
        <a:p>
          <a:endParaRPr lang="en-US"/>
        </a:p>
      </dgm:t>
    </dgm:pt>
    <dgm:pt modelId="{DD20DDB5-6F7E-40AB-B343-F89DAF62E3A9}" type="pres">
      <dgm:prSet presAssocID="{3C648D98-F381-48C4-BFC0-B91F38D02ADC}" presName="linear" presStyleCnt="0">
        <dgm:presLayoutVars>
          <dgm:animLvl val="lvl"/>
          <dgm:resizeHandles val="exact"/>
        </dgm:presLayoutVars>
      </dgm:prSet>
      <dgm:spPr/>
    </dgm:pt>
    <dgm:pt modelId="{E5B1EEA9-EF48-4BCF-9505-184888BEBD82}" type="pres">
      <dgm:prSet presAssocID="{F6EE050E-0992-47CE-A71A-35892436F774}" presName="parentText" presStyleLbl="node1" presStyleIdx="0" presStyleCnt="5">
        <dgm:presLayoutVars>
          <dgm:chMax val="0"/>
          <dgm:bulletEnabled val="1"/>
        </dgm:presLayoutVars>
      </dgm:prSet>
      <dgm:spPr/>
    </dgm:pt>
    <dgm:pt modelId="{672B3B44-930D-43B8-A0A8-6A86F54414F4}" type="pres">
      <dgm:prSet presAssocID="{A804069D-1DA3-4556-9A3C-E97CC91601FB}" presName="spacer" presStyleCnt="0"/>
      <dgm:spPr/>
    </dgm:pt>
    <dgm:pt modelId="{9A6A39B8-0D9E-4BB7-A769-D6AE5EF3B8CB}" type="pres">
      <dgm:prSet presAssocID="{80B7BB01-F08D-4CBD-B30F-A953A0163642}" presName="parentText" presStyleLbl="node1" presStyleIdx="1" presStyleCnt="5">
        <dgm:presLayoutVars>
          <dgm:chMax val="0"/>
          <dgm:bulletEnabled val="1"/>
        </dgm:presLayoutVars>
      </dgm:prSet>
      <dgm:spPr/>
    </dgm:pt>
    <dgm:pt modelId="{79B213A2-AF41-4D63-B6AB-7831AFA10828}" type="pres">
      <dgm:prSet presAssocID="{EEA28258-BD76-4A7D-ABF6-E8273EE734F0}" presName="spacer" presStyleCnt="0"/>
      <dgm:spPr/>
    </dgm:pt>
    <dgm:pt modelId="{14015BEE-F07D-4F2E-A4F0-CB77A55D05B4}" type="pres">
      <dgm:prSet presAssocID="{5C03FF75-2687-4AA4-8A94-23AFFF7B6CB5}" presName="parentText" presStyleLbl="node1" presStyleIdx="2" presStyleCnt="5">
        <dgm:presLayoutVars>
          <dgm:chMax val="0"/>
          <dgm:bulletEnabled val="1"/>
        </dgm:presLayoutVars>
      </dgm:prSet>
      <dgm:spPr/>
    </dgm:pt>
    <dgm:pt modelId="{F95A9FB1-A990-4CA7-A75F-55A532AFB2FB}" type="pres">
      <dgm:prSet presAssocID="{D3EF3DE0-EEE2-434D-BF5F-9CE4D9962468}" presName="spacer" presStyleCnt="0"/>
      <dgm:spPr/>
    </dgm:pt>
    <dgm:pt modelId="{305AF7C8-3E31-4D54-9BF5-23EBEBBD35B8}" type="pres">
      <dgm:prSet presAssocID="{11A5111E-4B68-4091-90B7-903274FA6226}" presName="parentText" presStyleLbl="node1" presStyleIdx="3" presStyleCnt="5">
        <dgm:presLayoutVars>
          <dgm:chMax val="0"/>
          <dgm:bulletEnabled val="1"/>
        </dgm:presLayoutVars>
      </dgm:prSet>
      <dgm:spPr/>
    </dgm:pt>
    <dgm:pt modelId="{FA529C71-4CA2-40F6-A143-66D00991E5AF}" type="pres">
      <dgm:prSet presAssocID="{1242626C-ADC0-4530-8D70-AA1C35376C86}" presName="spacer" presStyleCnt="0"/>
      <dgm:spPr/>
    </dgm:pt>
    <dgm:pt modelId="{60105138-DE5A-490B-A840-B200DF3AABD5}" type="pres">
      <dgm:prSet presAssocID="{8B81285B-022F-49C6-B3EA-A110208513D3}" presName="parentText" presStyleLbl="node1" presStyleIdx="4" presStyleCnt="5">
        <dgm:presLayoutVars>
          <dgm:chMax val="0"/>
          <dgm:bulletEnabled val="1"/>
        </dgm:presLayoutVars>
      </dgm:prSet>
      <dgm:spPr/>
    </dgm:pt>
    <dgm:pt modelId="{EF8EE740-1DBC-48B6-8827-EE8D04AA2EF7}" type="pres">
      <dgm:prSet presAssocID="{8B81285B-022F-49C6-B3EA-A110208513D3}" presName="childText" presStyleLbl="revTx" presStyleIdx="0" presStyleCnt="1">
        <dgm:presLayoutVars>
          <dgm:bulletEnabled val="1"/>
        </dgm:presLayoutVars>
      </dgm:prSet>
      <dgm:spPr/>
    </dgm:pt>
  </dgm:ptLst>
  <dgm:cxnLst>
    <dgm:cxn modelId="{399A150E-F36D-443B-A371-17C6A9C0D9CE}" srcId="{8B81285B-022F-49C6-B3EA-A110208513D3}" destId="{719625B9-D71D-440F-8A0E-4086215AA008}" srcOrd="2" destOrd="0" parTransId="{0BDB6C88-1164-4EB5-8E8F-3A03D945707D}" sibTransId="{12B0899D-705F-41F1-846A-B3570E04ECC5}"/>
    <dgm:cxn modelId="{3B510B1D-52E0-4A2A-BE60-197016AD6FF5}" type="presOf" srcId="{125DA380-EBBF-42EC-9538-0D99549262E4}" destId="{EF8EE740-1DBC-48B6-8827-EE8D04AA2EF7}" srcOrd="0" destOrd="3" presId="urn:microsoft.com/office/officeart/2005/8/layout/vList2"/>
    <dgm:cxn modelId="{C78D824A-6212-4C1B-A733-30B30C3BC866}" srcId="{3C648D98-F381-48C4-BFC0-B91F38D02ADC}" destId="{F6EE050E-0992-47CE-A71A-35892436F774}" srcOrd="0" destOrd="0" parTransId="{F49E8D56-925C-4869-BAC7-E1D72216187A}" sibTransId="{A804069D-1DA3-4556-9A3C-E97CC91601FB}"/>
    <dgm:cxn modelId="{866DF44B-0B7F-4352-B8DD-996ED0FB90F9}" type="presOf" srcId="{A4779DC4-56F9-4E40-8D56-1EA44B11EF56}" destId="{EF8EE740-1DBC-48B6-8827-EE8D04AA2EF7}" srcOrd="0" destOrd="0" presId="urn:microsoft.com/office/officeart/2005/8/layout/vList2"/>
    <dgm:cxn modelId="{03E90E5A-777C-45A8-9352-4B4119B85A52}" type="presOf" srcId="{11A5111E-4B68-4091-90B7-903274FA6226}" destId="{305AF7C8-3E31-4D54-9BF5-23EBEBBD35B8}" srcOrd="0" destOrd="0" presId="urn:microsoft.com/office/officeart/2005/8/layout/vList2"/>
    <dgm:cxn modelId="{5A7C8680-1C78-4AA5-812D-CA76DC8E5F59}" type="presOf" srcId="{F6EE050E-0992-47CE-A71A-35892436F774}" destId="{E5B1EEA9-EF48-4BCF-9505-184888BEBD82}" srcOrd="0" destOrd="0" presId="urn:microsoft.com/office/officeart/2005/8/layout/vList2"/>
    <dgm:cxn modelId="{0C37EC82-7D96-421C-BC49-7917072C5572}" srcId="{3C648D98-F381-48C4-BFC0-B91F38D02ADC}" destId="{5C03FF75-2687-4AA4-8A94-23AFFF7B6CB5}" srcOrd="2" destOrd="0" parTransId="{654E83FE-8549-4914-BC17-DF524F222DE9}" sibTransId="{D3EF3DE0-EEE2-434D-BF5F-9CE4D9962468}"/>
    <dgm:cxn modelId="{4B315189-3DCE-4949-A972-1B0ADC10209E}" type="presOf" srcId="{8B81285B-022F-49C6-B3EA-A110208513D3}" destId="{60105138-DE5A-490B-A840-B200DF3AABD5}" srcOrd="0" destOrd="0" presId="urn:microsoft.com/office/officeart/2005/8/layout/vList2"/>
    <dgm:cxn modelId="{350F278E-BB69-4D8E-9947-55A7BD60FB17}" srcId="{3C648D98-F381-48C4-BFC0-B91F38D02ADC}" destId="{8B81285B-022F-49C6-B3EA-A110208513D3}" srcOrd="4" destOrd="0" parTransId="{2BE626DC-D325-44D8-A3CA-647972E08855}" sibTransId="{A2C1C4C2-873B-47BE-BCEF-911A56F0AF07}"/>
    <dgm:cxn modelId="{A76FFA9F-9074-474D-B520-AADB74E3578E}" type="presOf" srcId="{3C648D98-F381-48C4-BFC0-B91F38D02ADC}" destId="{DD20DDB5-6F7E-40AB-B343-F89DAF62E3A9}" srcOrd="0" destOrd="0" presId="urn:microsoft.com/office/officeart/2005/8/layout/vList2"/>
    <dgm:cxn modelId="{57A6D8B5-9309-4A99-AFE0-80E18CE20603}" type="presOf" srcId="{7353FF7F-917F-4C53-AA86-B210D2FB8AED}" destId="{EF8EE740-1DBC-48B6-8827-EE8D04AA2EF7}" srcOrd="0" destOrd="1" presId="urn:microsoft.com/office/officeart/2005/8/layout/vList2"/>
    <dgm:cxn modelId="{2C7FDAB6-F862-4228-869C-030B95CDCE9F}" srcId="{8B81285B-022F-49C6-B3EA-A110208513D3}" destId="{125DA380-EBBF-42EC-9538-0D99549262E4}" srcOrd="3" destOrd="0" parTransId="{2F715EFC-15EE-4041-85F4-83432C159FC3}" sibTransId="{6768E17F-2010-4BAC-9AD5-89948C9ECFBD}"/>
    <dgm:cxn modelId="{66AF43B9-FB43-4908-AD9C-F5BDD2234109}" srcId="{3C648D98-F381-48C4-BFC0-B91F38D02ADC}" destId="{11A5111E-4B68-4091-90B7-903274FA6226}" srcOrd="3" destOrd="0" parTransId="{82D70CD5-2EF5-4299-B437-7A973EE52BF9}" sibTransId="{1242626C-ADC0-4530-8D70-AA1C35376C86}"/>
    <dgm:cxn modelId="{7B476BBD-35F6-4B67-B51D-E95E7981A60B}" type="presOf" srcId="{5C03FF75-2687-4AA4-8A94-23AFFF7B6CB5}" destId="{14015BEE-F07D-4F2E-A4F0-CB77A55D05B4}" srcOrd="0" destOrd="0" presId="urn:microsoft.com/office/officeart/2005/8/layout/vList2"/>
    <dgm:cxn modelId="{B117A8C2-197E-4B27-A4D1-BC167FC557A1}" type="presOf" srcId="{719625B9-D71D-440F-8A0E-4086215AA008}" destId="{EF8EE740-1DBC-48B6-8827-EE8D04AA2EF7}" srcOrd="0" destOrd="2" presId="urn:microsoft.com/office/officeart/2005/8/layout/vList2"/>
    <dgm:cxn modelId="{520C2FC9-8732-4418-A5CA-A30996E50B40}" srcId="{3C648D98-F381-48C4-BFC0-B91F38D02ADC}" destId="{80B7BB01-F08D-4CBD-B30F-A953A0163642}" srcOrd="1" destOrd="0" parTransId="{85F0517E-5EC1-4AC8-BDC5-D3F9FCBF08ED}" sibTransId="{EEA28258-BD76-4A7D-ABF6-E8273EE734F0}"/>
    <dgm:cxn modelId="{A63D09DC-6263-479E-9990-42A0D9667538}" type="presOf" srcId="{80B7BB01-F08D-4CBD-B30F-A953A0163642}" destId="{9A6A39B8-0D9E-4BB7-A769-D6AE5EF3B8CB}" srcOrd="0" destOrd="0" presId="urn:microsoft.com/office/officeart/2005/8/layout/vList2"/>
    <dgm:cxn modelId="{FE3199DD-F03B-4E4B-86F7-FE06BAD2B1DB}" srcId="{8B81285B-022F-49C6-B3EA-A110208513D3}" destId="{A4779DC4-56F9-4E40-8D56-1EA44B11EF56}" srcOrd="0" destOrd="0" parTransId="{F34F8F22-58C2-413A-A62A-932F72A040DC}" sibTransId="{DAFA11CE-44E4-4AF8-B0AA-0A5BBB4AF30F}"/>
    <dgm:cxn modelId="{F93B5BE0-C5FE-4692-B8F4-02DDFA89E76A}" srcId="{8B81285B-022F-49C6-B3EA-A110208513D3}" destId="{7353FF7F-917F-4C53-AA86-B210D2FB8AED}" srcOrd="1" destOrd="0" parTransId="{8B08038D-CF63-4722-B47F-8985E1259B52}" sibTransId="{3E62496B-FCF4-4EC0-9B1E-CB2D1CF8AFA8}"/>
    <dgm:cxn modelId="{531896DD-252D-4426-A655-1765C71FCA6B}" type="presParOf" srcId="{DD20DDB5-6F7E-40AB-B343-F89DAF62E3A9}" destId="{E5B1EEA9-EF48-4BCF-9505-184888BEBD82}" srcOrd="0" destOrd="0" presId="urn:microsoft.com/office/officeart/2005/8/layout/vList2"/>
    <dgm:cxn modelId="{BDA619BD-B45B-47F2-A9BC-54A92DB27A9F}" type="presParOf" srcId="{DD20DDB5-6F7E-40AB-B343-F89DAF62E3A9}" destId="{672B3B44-930D-43B8-A0A8-6A86F54414F4}" srcOrd="1" destOrd="0" presId="urn:microsoft.com/office/officeart/2005/8/layout/vList2"/>
    <dgm:cxn modelId="{3301AB18-C1B6-4A4C-9911-62CE65F6EFCA}" type="presParOf" srcId="{DD20DDB5-6F7E-40AB-B343-F89DAF62E3A9}" destId="{9A6A39B8-0D9E-4BB7-A769-D6AE5EF3B8CB}" srcOrd="2" destOrd="0" presId="urn:microsoft.com/office/officeart/2005/8/layout/vList2"/>
    <dgm:cxn modelId="{5761C25A-8071-4F67-A43E-90517636EDE4}" type="presParOf" srcId="{DD20DDB5-6F7E-40AB-B343-F89DAF62E3A9}" destId="{79B213A2-AF41-4D63-B6AB-7831AFA10828}" srcOrd="3" destOrd="0" presId="urn:microsoft.com/office/officeart/2005/8/layout/vList2"/>
    <dgm:cxn modelId="{8310D18C-B5F6-409E-834B-E02257E3DC23}" type="presParOf" srcId="{DD20DDB5-6F7E-40AB-B343-F89DAF62E3A9}" destId="{14015BEE-F07D-4F2E-A4F0-CB77A55D05B4}" srcOrd="4" destOrd="0" presId="urn:microsoft.com/office/officeart/2005/8/layout/vList2"/>
    <dgm:cxn modelId="{4AC736E9-600D-4948-A24A-BAE7F398A591}" type="presParOf" srcId="{DD20DDB5-6F7E-40AB-B343-F89DAF62E3A9}" destId="{F95A9FB1-A990-4CA7-A75F-55A532AFB2FB}" srcOrd="5" destOrd="0" presId="urn:microsoft.com/office/officeart/2005/8/layout/vList2"/>
    <dgm:cxn modelId="{B6BA5B14-49E5-4993-AC7D-D643A4E6F0E0}" type="presParOf" srcId="{DD20DDB5-6F7E-40AB-B343-F89DAF62E3A9}" destId="{305AF7C8-3E31-4D54-9BF5-23EBEBBD35B8}" srcOrd="6" destOrd="0" presId="urn:microsoft.com/office/officeart/2005/8/layout/vList2"/>
    <dgm:cxn modelId="{DE31BA78-E193-4B12-9D9F-6D5D31BCFBD5}" type="presParOf" srcId="{DD20DDB5-6F7E-40AB-B343-F89DAF62E3A9}" destId="{FA529C71-4CA2-40F6-A143-66D00991E5AF}" srcOrd="7" destOrd="0" presId="urn:microsoft.com/office/officeart/2005/8/layout/vList2"/>
    <dgm:cxn modelId="{C9CE6F80-2C3E-4A0F-ADD4-3CA453A770FE}" type="presParOf" srcId="{DD20DDB5-6F7E-40AB-B343-F89DAF62E3A9}" destId="{60105138-DE5A-490B-A840-B200DF3AABD5}" srcOrd="8" destOrd="0" presId="urn:microsoft.com/office/officeart/2005/8/layout/vList2"/>
    <dgm:cxn modelId="{DF842865-B282-4233-9206-6364F166F839}" type="presParOf" srcId="{DD20DDB5-6F7E-40AB-B343-F89DAF62E3A9}" destId="{EF8EE740-1DBC-48B6-8827-EE8D04AA2EF7}"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9EA9DB-5077-429A-AF72-A966D1F858C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141DE6A-5EFE-4468-9B98-B5A106E3C657}">
      <dgm:prSet/>
      <dgm:spPr/>
      <dgm:t>
        <a:bodyPr/>
        <a:lstStyle/>
        <a:p>
          <a:r>
            <a:rPr lang="en-US"/>
            <a:t>OCD 17 X more common in individuals with AN than would be expected by chance</a:t>
          </a:r>
        </a:p>
      </dgm:t>
    </dgm:pt>
    <dgm:pt modelId="{378DC7C1-70CC-49B0-B509-DB0D5AFB7970}" type="parTrans" cxnId="{C4A4B572-CD6E-4EF0-9757-6F856D201141}">
      <dgm:prSet/>
      <dgm:spPr/>
      <dgm:t>
        <a:bodyPr/>
        <a:lstStyle/>
        <a:p>
          <a:endParaRPr lang="en-US"/>
        </a:p>
      </dgm:t>
    </dgm:pt>
    <dgm:pt modelId="{47AF4E47-EB6C-491A-9E01-EA88F85740BD}" type="sibTrans" cxnId="{C4A4B572-CD6E-4EF0-9757-6F856D201141}">
      <dgm:prSet/>
      <dgm:spPr/>
      <dgm:t>
        <a:bodyPr/>
        <a:lstStyle/>
        <a:p>
          <a:endParaRPr lang="en-US"/>
        </a:p>
      </dgm:t>
    </dgm:pt>
    <dgm:pt modelId="{E7E2C86F-EA60-499D-A284-5DE54E6E9B6E}">
      <dgm:prSet/>
      <dgm:spPr/>
      <dgm:t>
        <a:bodyPr/>
        <a:lstStyle/>
        <a:p>
          <a:r>
            <a:rPr lang="en-US"/>
            <a:t>16X higher in women</a:t>
          </a:r>
        </a:p>
      </dgm:t>
    </dgm:pt>
    <dgm:pt modelId="{666969CD-6AF4-4912-8B93-0CFA9ACFF5AA}" type="parTrans" cxnId="{33C57C98-5DE9-4D96-A04F-88F14E22067C}">
      <dgm:prSet/>
      <dgm:spPr/>
      <dgm:t>
        <a:bodyPr/>
        <a:lstStyle/>
        <a:p>
          <a:endParaRPr lang="en-US"/>
        </a:p>
      </dgm:t>
    </dgm:pt>
    <dgm:pt modelId="{E65028AA-0F76-4E21-9491-124947AECB57}" type="sibTrans" cxnId="{33C57C98-5DE9-4D96-A04F-88F14E22067C}">
      <dgm:prSet/>
      <dgm:spPr/>
      <dgm:t>
        <a:bodyPr/>
        <a:lstStyle/>
        <a:p>
          <a:endParaRPr lang="en-US"/>
        </a:p>
      </dgm:t>
    </dgm:pt>
    <dgm:pt modelId="{F0C36EF5-8A5C-4F51-8C26-3B41B54590BF}">
      <dgm:prSet/>
      <dgm:spPr/>
      <dgm:t>
        <a:bodyPr/>
        <a:lstStyle/>
        <a:p>
          <a:r>
            <a:rPr lang="en-US"/>
            <a:t>37 X higher in men</a:t>
          </a:r>
        </a:p>
      </dgm:t>
    </dgm:pt>
    <dgm:pt modelId="{2E168945-892D-4023-A402-73413EE8E1F0}" type="parTrans" cxnId="{672D76A2-BABF-49C3-AFFE-E32CCA2E51CA}">
      <dgm:prSet/>
      <dgm:spPr/>
      <dgm:t>
        <a:bodyPr/>
        <a:lstStyle/>
        <a:p>
          <a:endParaRPr lang="en-US"/>
        </a:p>
      </dgm:t>
    </dgm:pt>
    <dgm:pt modelId="{D02870D5-84D1-4529-9154-A269F1B55430}" type="sibTrans" cxnId="{672D76A2-BABF-49C3-AFFE-E32CCA2E51CA}">
      <dgm:prSet/>
      <dgm:spPr/>
      <dgm:t>
        <a:bodyPr/>
        <a:lstStyle/>
        <a:p>
          <a:endParaRPr lang="en-US"/>
        </a:p>
      </dgm:t>
    </dgm:pt>
    <dgm:pt modelId="{E9F6D4D1-5295-4EE1-86E4-CE9ABA81276C}">
      <dgm:prSet/>
      <dgm:spPr/>
      <dgm:t>
        <a:bodyPr/>
        <a:lstStyle/>
        <a:p>
          <a:r>
            <a:rPr lang="en-US"/>
            <a:t>Initial diagnosis of OCD increases risk of later AN diagnosis and vice versa</a:t>
          </a:r>
        </a:p>
      </dgm:t>
    </dgm:pt>
    <dgm:pt modelId="{E2341F4D-91BC-4CA1-B7F5-70F13C153171}" type="parTrans" cxnId="{D0220D01-D3C4-4009-9D73-B94C80521982}">
      <dgm:prSet/>
      <dgm:spPr/>
      <dgm:t>
        <a:bodyPr/>
        <a:lstStyle/>
        <a:p>
          <a:endParaRPr lang="en-US"/>
        </a:p>
      </dgm:t>
    </dgm:pt>
    <dgm:pt modelId="{510277BC-0A51-453D-9874-729A43A97F62}" type="sibTrans" cxnId="{D0220D01-D3C4-4009-9D73-B94C80521982}">
      <dgm:prSet/>
      <dgm:spPr/>
      <dgm:t>
        <a:bodyPr/>
        <a:lstStyle/>
        <a:p>
          <a:endParaRPr lang="en-US"/>
        </a:p>
      </dgm:t>
    </dgm:pt>
    <dgm:pt modelId="{4FBB50A5-1946-453D-8F26-CC0DE9EA456A}">
      <dgm:prSet/>
      <dgm:spPr/>
      <dgm:t>
        <a:bodyPr/>
        <a:lstStyle/>
        <a:p>
          <a:r>
            <a:rPr lang="en-US"/>
            <a:t>OCD dx = 4X higher risk of later diagnosis of AN</a:t>
          </a:r>
        </a:p>
      </dgm:t>
    </dgm:pt>
    <dgm:pt modelId="{BBCA008B-9B01-44E6-BEF9-2686501E9C46}" type="parTrans" cxnId="{4939E90C-E8D1-43BC-8CC5-E5449DD0FCCA}">
      <dgm:prSet/>
      <dgm:spPr/>
      <dgm:t>
        <a:bodyPr/>
        <a:lstStyle/>
        <a:p>
          <a:endParaRPr lang="en-US"/>
        </a:p>
      </dgm:t>
    </dgm:pt>
    <dgm:pt modelId="{18A1F7D1-C61E-44B2-AD63-01A5882D994E}" type="sibTrans" cxnId="{4939E90C-E8D1-43BC-8CC5-E5449DD0FCCA}">
      <dgm:prSet/>
      <dgm:spPr/>
      <dgm:t>
        <a:bodyPr/>
        <a:lstStyle/>
        <a:p>
          <a:endParaRPr lang="en-US"/>
        </a:p>
      </dgm:t>
    </dgm:pt>
    <dgm:pt modelId="{ECF824AE-2E09-4898-BEDD-436648A5B476}">
      <dgm:prSet/>
      <dgm:spPr/>
      <dgm:t>
        <a:bodyPr/>
        <a:lstStyle/>
        <a:p>
          <a:r>
            <a:rPr lang="en-US"/>
            <a:t>AN dx = 10x higher risk of later diagnosis of OCD</a:t>
          </a:r>
        </a:p>
      </dgm:t>
    </dgm:pt>
    <dgm:pt modelId="{8DE07942-A155-43E0-9B0D-CBA72A467F33}" type="parTrans" cxnId="{EA7FA3B9-71C0-4A15-A8AF-1B7E1E9EBEDB}">
      <dgm:prSet/>
      <dgm:spPr/>
      <dgm:t>
        <a:bodyPr/>
        <a:lstStyle/>
        <a:p>
          <a:endParaRPr lang="en-US"/>
        </a:p>
      </dgm:t>
    </dgm:pt>
    <dgm:pt modelId="{49497555-30DD-4BED-86E1-838B2A7BADA4}" type="sibTrans" cxnId="{EA7FA3B9-71C0-4A15-A8AF-1B7E1E9EBEDB}">
      <dgm:prSet/>
      <dgm:spPr/>
      <dgm:t>
        <a:bodyPr/>
        <a:lstStyle/>
        <a:p>
          <a:endParaRPr lang="en-US"/>
        </a:p>
      </dgm:t>
    </dgm:pt>
    <dgm:pt modelId="{110A1873-622A-4E9A-B228-6B7154B8D836}" type="pres">
      <dgm:prSet presAssocID="{759EA9DB-5077-429A-AF72-A966D1F858CB}" presName="linear" presStyleCnt="0">
        <dgm:presLayoutVars>
          <dgm:animLvl val="lvl"/>
          <dgm:resizeHandles val="exact"/>
        </dgm:presLayoutVars>
      </dgm:prSet>
      <dgm:spPr/>
    </dgm:pt>
    <dgm:pt modelId="{A2314E41-5435-474B-BB03-B302B6113C7C}" type="pres">
      <dgm:prSet presAssocID="{E141DE6A-5EFE-4468-9B98-B5A106E3C657}" presName="parentText" presStyleLbl="node1" presStyleIdx="0" presStyleCnt="2">
        <dgm:presLayoutVars>
          <dgm:chMax val="0"/>
          <dgm:bulletEnabled val="1"/>
        </dgm:presLayoutVars>
      </dgm:prSet>
      <dgm:spPr/>
    </dgm:pt>
    <dgm:pt modelId="{67E673AA-AF4A-419F-9344-06B8A119F364}" type="pres">
      <dgm:prSet presAssocID="{E141DE6A-5EFE-4468-9B98-B5A106E3C657}" presName="childText" presStyleLbl="revTx" presStyleIdx="0" presStyleCnt="2">
        <dgm:presLayoutVars>
          <dgm:bulletEnabled val="1"/>
        </dgm:presLayoutVars>
      </dgm:prSet>
      <dgm:spPr/>
    </dgm:pt>
    <dgm:pt modelId="{8FA609E3-2D9B-494F-986A-12DC84A15738}" type="pres">
      <dgm:prSet presAssocID="{E9F6D4D1-5295-4EE1-86E4-CE9ABA81276C}" presName="parentText" presStyleLbl="node1" presStyleIdx="1" presStyleCnt="2">
        <dgm:presLayoutVars>
          <dgm:chMax val="0"/>
          <dgm:bulletEnabled val="1"/>
        </dgm:presLayoutVars>
      </dgm:prSet>
      <dgm:spPr/>
    </dgm:pt>
    <dgm:pt modelId="{C1DE84A7-C39E-4455-A6D8-191D03EC7DE5}" type="pres">
      <dgm:prSet presAssocID="{E9F6D4D1-5295-4EE1-86E4-CE9ABA81276C}" presName="childText" presStyleLbl="revTx" presStyleIdx="1" presStyleCnt="2">
        <dgm:presLayoutVars>
          <dgm:bulletEnabled val="1"/>
        </dgm:presLayoutVars>
      </dgm:prSet>
      <dgm:spPr/>
    </dgm:pt>
  </dgm:ptLst>
  <dgm:cxnLst>
    <dgm:cxn modelId="{D0220D01-D3C4-4009-9D73-B94C80521982}" srcId="{759EA9DB-5077-429A-AF72-A966D1F858CB}" destId="{E9F6D4D1-5295-4EE1-86E4-CE9ABA81276C}" srcOrd="1" destOrd="0" parTransId="{E2341F4D-91BC-4CA1-B7F5-70F13C153171}" sibTransId="{510277BC-0A51-453D-9874-729A43A97F62}"/>
    <dgm:cxn modelId="{4939E90C-E8D1-43BC-8CC5-E5449DD0FCCA}" srcId="{E9F6D4D1-5295-4EE1-86E4-CE9ABA81276C}" destId="{4FBB50A5-1946-453D-8F26-CC0DE9EA456A}" srcOrd="0" destOrd="0" parTransId="{BBCA008B-9B01-44E6-BEF9-2686501E9C46}" sibTransId="{18A1F7D1-C61E-44B2-AD63-01A5882D994E}"/>
    <dgm:cxn modelId="{36B1FC22-8A01-43C0-AFF4-46F518DB477F}" type="presOf" srcId="{759EA9DB-5077-429A-AF72-A966D1F858CB}" destId="{110A1873-622A-4E9A-B228-6B7154B8D836}" srcOrd="0" destOrd="0" presId="urn:microsoft.com/office/officeart/2005/8/layout/vList2"/>
    <dgm:cxn modelId="{D059632C-3DF2-4E89-9F39-91841E1486AD}" type="presOf" srcId="{E141DE6A-5EFE-4468-9B98-B5A106E3C657}" destId="{A2314E41-5435-474B-BB03-B302B6113C7C}" srcOrd="0" destOrd="0" presId="urn:microsoft.com/office/officeart/2005/8/layout/vList2"/>
    <dgm:cxn modelId="{2C1E504D-13DB-45D2-A38D-60E8348822F2}" type="presOf" srcId="{E9F6D4D1-5295-4EE1-86E4-CE9ABA81276C}" destId="{8FA609E3-2D9B-494F-986A-12DC84A15738}" srcOrd="0" destOrd="0" presId="urn:microsoft.com/office/officeart/2005/8/layout/vList2"/>
    <dgm:cxn modelId="{C4A4B572-CD6E-4EF0-9757-6F856D201141}" srcId="{759EA9DB-5077-429A-AF72-A966D1F858CB}" destId="{E141DE6A-5EFE-4468-9B98-B5A106E3C657}" srcOrd="0" destOrd="0" parTransId="{378DC7C1-70CC-49B0-B509-DB0D5AFB7970}" sibTransId="{47AF4E47-EB6C-491A-9E01-EA88F85740BD}"/>
    <dgm:cxn modelId="{8FC52A81-7DB4-4C6F-9828-58E82062BE07}" type="presOf" srcId="{ECF824AE-2E09-4898-BEDD-436648A5B476}" destId="{C1DE84A7-C39E-4455-A6D8-191D03EC7DE5}" srcOrd="0" destOrd="1" presId="urn:microsoft.com/office/officeart/2005/8/layout/vList2"/>
    <dgm:cxn modelId="{99BCF18F-641D-4E06-A119-A90A7FDAA871}" type="presOf" srcId="{E7E2C86F-EA60-499D-A284-5DE54E6E9B6E}" destId="{67E673AA-AF4A-419F-9344-06B8A119F364}" srcOrd="0" destOrd="0" presId="urn:microsoft.com/office/officeart/2005/8/layout/vList2"/>
    <dgm:cxn modelId="{33C57C98-5DE9-4D96-A04F-88F14E22067C}" srcId="{E141DE6A-5EFE-4468-9B98-B5A106E3C657}" destId="{E7E2C86F-EA60-499D-A284-5DE54E6E9B6E}" srcOrd="0" destOrd="0" parTransId="{666969CD-6AF4-4912-8B93-0CFA9ACFF5AA}" sibTransId="{E65028AA-0F76-4E21-9491-124947AECB57}"/>
    <dgm:cxn modelId="{672D76A2-BABF-49C3-AFFE-E32CCA2E51CA}" srcId="{E141DE6A-5EFE-4468-9B98-B5A106E3C657}" destId="{F0C36EF5-8A5C-4F51-8C26-3B41B54590BF}" srcOrd="1" destOrd="0" parTransId="{2E168945-892D-4023-A402-73413EE8E1F0}" sibTransId="{D02870D5-84D1-4529-9154-A269F1B55430}"/>
    <dgm:cxn modelId="{EA7FA3B9-71C0-4A15-A8AF-1B7E1E9EBEDB}" srcId="{E9F6D4D1-5295-4EE1-86E4-CE9ABA81276C}" destId="{ECF824AE-2E09-4898-BEDD-436648A5B476}" srcOrd="1" destOrd="0" parTransId="{8DE07942-A155-43E0-9B0D-CBA72A467F33}" sibTransId="{49497555-30DD-4BED-86E1-838B2A7BADA4}"/>
    <dgm:cxn modelId="{7F6748C3-66B5-4324-B43D-38632C9B0F94}" type="presOf" srcId="{4FBB50A5-1946-453D-8F26-CC0DE9EA456A}" destId="{C1DE84A7-C39E-4455-A6D8-191D03EC7DE5}" srcOrd="0" destOrd="0" presId="urn:microsoft.com/office/officeart/2005/8/layout/vList2"/>
    <dgm:cxn modelId="{DBBC68D5-734F-4022-8B33-E9A2A0E4474E}" type="presOf" srcId="{F0C36EF5-8A5C-4F51-8C26-3B41B54590BF}" destId="{67E673AA-AF4A-419F-9344-06B8A119F364}" srcOrd="0" destOrd="1" presId="urn:microsoft.com/office/officeart/2005/8/layout/vList2"/>
    <dgm:cxn modelId="{6D2C5B74-0930-47A0-B68F-7324943D0386}" type="presParOf" srcId="{110A1873-622A-4E9A-B228-6B7154B8D836}" destId="{A2314E41-5435-474B-BB03-B302B6113C7C}" srcOrd="0" destOrd="0" presId="urn:microsoft.com/office/officeart/2005/8/layout/vList2"/>
    <dgm:cxn modelId="{A11851C1-4B66-4DDF-AF81-FFAC1FC0351C}" type="presParOf" srcId="{110A1873-622A-4E9A-B228-6B7154B8D836}" destId="{67E673AA-AF4A-419F-9344-06B8A119F364}" srcOrd="1" destOrd="0" presId="urn:microsoft.com/office/officeart/2005/8/layout/vList2"/>
    <dgm:cxn modelId="{1B412683-EE3D-41C4-8C4E-1A95D8A6304F}" type="presParOf" srcId="{110A1873-622A-4E9A-B228-6B7154B8D836}" destId="{8FA609E3-2D9B-494F-986A-12DC84A15738}" srcOrd="2" destOrd="0" presId="urn:microsoft.com/office/officeart/2005/8/layout/vList2"/>
    <dgm:cxn modelId="{A9EAAFD6-5C3F-49A5-8218-D8DE00EF1EEA}" type="presParOf" srcId="{110A1873-622A-4E9A-B228-6B7154B8D836}" destId="{C1DE84A7-C39E-4455-A6D8-191D03EC7DE5}"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34A491-F797-413F-BD80-A8C0B48CD6E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CCB05AB-09B2-41C0-8F88-EBABC022FDBF}">
      <dgm:prSet/>
      <dgm:spPr/>
      <dgm:t>
        <a:bodyPr/>
        <a:lstStyle/>
        <a:p>
          <a:r>
            <a:rPr lang="en-US"/>
            <a:t>Obsessive Compulsive Inventory (OCI-R)</a:t>
          </a:r>
        </a:p>
      </dgm:t>
    </dgm:pt>
    <dgm:pt modelId="{8C28A744-1C43-447C-82E4-88C6E97E71EE}" type="parTrans" cxnId="{D0C2607A-672A-497F-B519-FE0E552C643E}">
      <dgm:prSet/>
      <dgm:spPr/>
      <dgm:t>
        <a:bodyPr/>
        <a:lstStyle/>
        <a:p>
          <a:endParaRPr lang="en-US"/>
        </a:p>
      </dgm:t>
    </dgm:pt>
    <dgm:pt modelId="{E8BB2649-C06F-43D3-9A1D-ECD47D186A09}" type="sibTrans" cxnId="{D0C2607A-672A-497F-B519-FE0E552C643E}">
      <dgm:prSet/>
      <dgm:spPr/>
      <dgm:t>
        <a:bodyPr/>
        <a:lstStyle/>
        <a:p>
          <a:endParaRPr lang="en-US"/>
        </a:p>
      </dgm:t>
    </dgm:pt>
    <dgm:pt modelId="{B3880481-E2E3-410E-91D4-D55A59094A81}">
      <dgm:prSet/>
      <dgm:spPr/>
      <dgm:t>
        <a:bodyPr/>
        <a:lstStyle/>
        <a:p>
          <a:r>
            <a:rPr lang="en-US"/>
            <a:t>Dimensional Obsessive-Compulsive Scale (DOCS)</a:t>
          </a:r>
        </a:p>
      </dgm:t>
    </dgm:pt>
    <dgm:pt modelId="{9EFEEC35-23ED-4FEB-AFF4-E61E62451990}" type="parTrans" cxnId="{1D04D1B5-9F0F-45A5-939A-8BE3507422F9}">
      <dgm:prSet/>
      <dgm:spPr/>
      <dgm:t>
        <a:bodyPr/>
        <a:lstStyle/>
        <a:p>
          <a:endParaRPr lang="en-US"/>
        </a:p>
      </dgm:t>
    </dgm:pt>
    <dgm:pt modelId="{0F625FC9-9485-4F55-80A6-FDD9115B427A}" type="sibTrans" cxnId="{1D04D1B5-9F0F-45A5-939A-8BE3507422F9}">
      <dgm:prSet/>
      <dgm:spPr/>
      <dgm:t>
        <a:bodyPr/>
        <a:lstStyle/>
        <a:p>
          <a:endParaRPr lang="en-US"/>
        </a:p>
      </dgm:t>
    </dgm:pt>
    <dgm:pt modelId="{95382D41-920F-4003-9211-1BBB51DA14D6}">
      <dgm:prSet/>
      <dgm:spPr/>
      <dgm:t>
        <a:bodyPr/>
        <a:lstStyle/>
        <a:p>
          <a:r>
            <a:rPr lang="en-US"/>
            <a:t>Obsessive Concerns Checklist</a:t>
          </a:r>
        </a:p>
      </dgm:t>
    </dgm:pt>
    <dgm:pt modelId="{A22D22C2-8A7A-4AF4-8FA6-C8F40E35CABB}" type="parTrans" cxnId="{13FAA97D-CBD9-41FC-AA36-56F2C4FF8D16}">
      <dgm:prSet/>
      <dgm:spPr/>
      <dgm:t>
        <a:bodyPr/>
        <a:lstStyle/>
        <a:p>
          <a:endParaRPr lang="en-US"/>
        </a:p>
      </dgm:t>
    </dgm:pt>
    <dgm:pt modelId="{B4FB3EC9-4A94-4939-A31B-6C97E6A20CF8}" type="sibTrans" cxnId="{13FAA97D-CBD9-41FC-AA36-56F2C4FF8D16}">
      <dgm:prSet/>
      <dgm:spPr/>
      <dgm:t>
        <a:bodyPr/>
        <a:lstStyle/>
        <a:p>
          <a:endParaRPr lang="en-US"/>
        </a:p>
      </dgm:t>
    </dgm:pt>
    <dgm:pt modelId="{797CAF7A-C438-4AB9-9CE7-F6C252A028D1}">
      <dgm:prSet/>
      <dgm:spPr/>
      <dgm:t>
        <a:bodyPr/>
        <a:lstStyle/>
        <a:p>
          <a:r>
            <a:rPr lang="en-US"/>
            <a:t>Compulsive Activities Checklist</a:t>
          </a:r>
        </a:p>
      </dgm:t>
    </dgm:pt>
    <dgm:pt modelId="{B6A4AE03-260E-41A0-930F-76863D0909A5}" type="parTrans" cxnId="{77CC94E2-5C7D-43C2-8759-DBF3752F71E3}">
      <dgm:prSet/>
      <dgm:spPr/>
      <dgm:t>
        <a:bodyPr/>
        <a:lstStyle/>
        <a:p>
          <a:endParaRPr lang="en-US"/>
        </a:p>
      </dgm:t>
    </dgm:pt>
    <dgm:pt modelId="{FF0BC151-93DB-450C-97A0-69456FC98C96}" type="sibTrans" cxnId="{77CC94E2-5C7D-43C2-8759-DBF3752F71E3}">
      <dgm:prSet/>
      <dgm:spPr/>
      <dgm:t>
        <a:bodyPr/>
        <a:lstStyle/>
        <a:p>
          <a:endParaRPr lang="en-US"/>
        </a:p>
      </dgm:t>
    </dgm:pt>
    <dgm:pt modelId="{3DB45AA3-2D8C-4A64-B3FC-B5649D417B8A}">
      <dgm:prSet/>
      <dgm:spPr/>
      <dgm:t>
        <a:bodyPr/>
        <a:lstStyle/>
        <a:p>
          <a:r>
            <a:rPr lang="en-US"/>
            <a:t>Y-BOCS</a:t>
          </a:r>
        </a:p>
      </dgm:t>
    </dgm:pt>
    <dgm:pt modelId="{8A8601DF-CFA5-4A91-9F8E-4652DF307A0A}" type="parTrans" cxnId="{230A5D58-E79A-4D41-85FC-871994DC0FC3}">
      <dgm:prSet/>
      <dgm:spPr/>
      <dgm:t>
        <a:bodyPr/>
        <a:lstStyle/>
        <a:p>
          <a:endParaRPr lang="en-US"/>
        </a:p>
      </dgm:t>
    </dgm:pt>
    <dgm:pt modelId="{8081372F-C2D8-4725-9595-ED107A9F4B5D}" type="sibTrans" cxnId="{230A5D58-E79A-4D41-85FC-871994DC0FC3}">
      <dgm:prSet/>
      <dgm:spPr/>
      <dgm:t>
        <a:bodyPr/>
        <a:lstStyle/>
        <a:p>
          <a:endParaRPr lang="en-US"/>
        </a:p>
      </dgm:t>
    </dgm:pt>
    <dgm:pt modelId="{FA4D9633-CA28-4541-AD8A-DE4F6B09C52F}">
      <dgm:prSet/>
      <dgm:spPr/>
      <dgm:t>
        <a:bodyPr/>
        <a:lstStyle/>
        <a:p>
          <a:r>
            <a:rPr lang="en-US"/>
            <a:t>Y-BOCS-II</a:t>
          </a:r>
        </a:p>
      </dgm:t>
    </dgm:pt>
    <dgm:pt modelId="{A4504614-650D-410D-8657-86F4D8D9CF36}" type="parTrans" cxnId="{314D5345-D0B6-4C9B-921A-A0965AF48BD1}">
      <dgm:prSet/>
      <dgm:spPr/>
      <dgm:t>
        <a:bodyPr/>
        <a:lstStyle/>
        <a:p>
          <a:endParaRPr lang="en-US"/>
        </a:p>
      </dgm:t>
    </dgm:pt>
    <dgm:pt modelId="{EC127802-B35B-424B-9D2A-BA00D02F2B4D}" type="sibTrans" cxnId="{314D5345-D0B6-4C9B-921A-A0965AF48BD1}">
      <dgm:prSet/>
      <dgm:spPr/>
      <dgm:t>
        <a:bodyPr/>
        <a:lstStyle/>
        <a:p>
          <a:endParaRPr lang="en-US"/>
        </a:p>
      </dgm:t>
    </dgm:pt>
    <dgm:pt modelId="{47FFAB70-7BBF-4BD5-BD88-99D7F69BC622}" type="pres">
      <dgm:prSet presAssocID="{1F34A491-F797-413F-BD80-A8C0B48CD6EC}" presName="linear" presStyleCnt="0">
        <dgm:presLayoutVars>
          <dgm:animLvl val="lvl"/>
          <dgm:resizeHandles val="exact"/>
        </dgm:presLayoutVars>
      </dgm:prSet>
      <dgm:spPr/>
    </dgm:pt>
    <dgm:pt modelId="{5F378818-410C-4570-9FAC-0BCD200ED6E1}" type="pres">
      <dgm:prSet presAssocID="{4CCB05AB-09B2-41C0-8F88-EBABC022FDBF}" presName="parentText" presStyleLbl="node1" presStyleIdx="0" presStyleCnt="6">
        <dgm:presLayoutVars>
          <dgm:chMax val="0"/>
          <dgm:bulletEnabled val="1"/>
        </dgm:presLayoutVars>
      </dgm:prSet>
      <dgm:spPr/>
    </dgm:pt>
    <dgm:pt modelId="{6264F648-6EF3-4711-8716-4B4ADBDD2226}" type="pres">
      <dgm:prSet presAssocID="{E8BB2649-C06F-43D3-9A1D-ECD47D186A09}" presName="spacer" presStyleCnt="0"/>
      <dgm:spPr/>
    </dgm:pt>
    <dgm:pt modelId="{AA136EB4-C7F7-44ED-BDBF-A684FB309358}" type="pres">
      <dgm:prSet presAssocID="{B3880481-E2E3-410E-91D4-D55A59094A81}" presName="parentText" presStyleLbl="node1" presStyleIdx="1" presStyleCnt="6">
        <dgm:presLayoutVars>
          <dgm:chMax val="0"/>
          <dgm:bulletEnabled val="1"/>
        </dgm:presLayoutVars>
      </dgm:prSet>
      <dgm:spPr/>
    </dgm:pt>
    <dgm:pt modelId="{4DF78E8B-6943-46D4-8216-3067A7E82344}" type="pres">
      <dgm:prSet presAssocID="{0F625FC9-9485-4F55-80A6-FDD9115B427A}" presName="spacer" presStyleCnt="0"/>
      <dgm:spPr/>
    </dgm:pt>
    <dgm:pt modelId="{DA6B20B1-FE44-4673-B3BC-D1F38FCB3EBA}" type="pres">
      <dgm:prSet presAssocID="{95382D41-920F-4003-9211-1BBB51DA14D6}" presName="parentText" presStyleLbl="node1" presStyleIdx="2" presStyleCnt="6">
        <dgm:presLayoutVars>
          <dgm:chMax val="0"/>
          <dgm:bulletEnabled val="1"/>
        </dgm:presLayoutVars>
      </dgm:prSet>
      <dgm:spPr/>
    </dgm:pt>
    <dgm:pt modelId="{F29C3B60-EF5F-4FA8-B78D-E2842BFCDB02}" type="pres">
      <dgm:prSet presAssocID="{B4FB3EC9-4A94-4939-A31B-6C97E6A20CF8}" presName="spacer" presStyleCnt="0"/>
      <dgm:spPr/>
    </dgm:pt>
    <dgm:pt modelId="{97D28ED6-6F24-48D0-A3F3-9A69E4C16DD8}" type="pres">
      <dgm:prSet presAssocID="{797CAF7A-C438-4AB9-9CE7-F6C252A028D1}" presName="parentText" presStyleLbl="node1" presStyleIdx="3" presStyleCnt="6">
        <dgm:presLayoutVars>
          <dgm:chMax val="0"/>
          <dgm:bulletEnabled val="1"/>
        </dgm:presLayoutVars>
      </dgm:prSet>
      <dgm:spPr/>
    </dgm:pt>
    <dgm:pt modelId="{BEEE2ED7-EC21-4BCB-9313-502199AF8E40}" type="pres">
      <dgm:prSet presAssocID="{FF0BC151-93DB-450C-97A0-69456FC98C96}" presName="spacer" presStyleCnt="0"/>
      <dgm:spPr/>
    </dgm:pt>
    <dgm:pt modelId="{F8D73B0D-F2C5-45A0-9705-C8D296F97A4A}" type="pres">
      <dgm:prSet presAssocID="{3DB45AA3-2D8C-4A64-B3FC-B5649D417B8A}" presName="parentText" presStyleLbl="node1" presStyleIdx="4" presStyleCnt="6">
        <dgm:presLayoutVars>
          <dgm:chMax val="0"/>
          <dgm:bulletEnabled val="1"/>
        </dgm:presLayoutVars>
      </dgm:prSet>
      <dgm:spPr/>
    </dgm:pt>
    <dgm:pt modelId="{B94FF22B-E295-4B4C-9247-1F5AC3ED43EB}" type="pres">
      <dgm:prSet presAssocID="{8081372F-C2D8-4725-9595-ED107A9F4B5D}" presName="spacer" presStyleCnt="0"/>
      <dgm:spPr/>
    </dgm:pt>
    <dgm:pt modelId="{D6F01F57-DAD8-446F-B3A5-E2F03FFF5B56}" type="pres">
      <dgm:prSet presAssocID="{FA4D9633-CA28-4541-AD8A-DE4F6B09C52F}" presName="parentText" presStyleLbl="node1" presStyleIdx="5" presStyleCnt="6">
        <dgm:presLayoutVars>
          <dgm:chMax val="0"/>
          <dgm:bulletEnabled val="1"/>
        </dgm:presLayoutVars>
      </dgm:prSet>
      <dgm:spPr/>
    </dgm:pt>
  </dgm:ptLst>
  <dgm:cxnLst>
    <dgm:cxn modelId="{314D5345-D0B6-4C9B-921A-A0965AF48BD1}" srcId="{1F34A491-F797-413F-BD80-A8C0B48CD6EC}" destId="{FA4D9633-CA28-4541-AD8A-DE4F6B09C52F}" srcOrd="5" destOrd="0" parTransId="{A4504614-650D-410D-8657-86F4D8D9CF36}" sibTransId="{EC127802-B35B-424B-9D2A-BA00D02F2B4D}"/>
    <dgm:cxn modelId="{032C3F4D-507D-4B2D-BFF1-E2E4F33B3724}" type="presOf" srcId="{95382D41-920F-4003-9211-1BBB51DA14D6}" destId="{DA6B20B1-FE44-4673-B3BC-D1F38FCB3EBA}" srcOrd="0" destOrd="0" presId="urn:microsoft.com/office/officeart/2005/8/layout/vList2"/>
    <dgm:cxn modelId="{4C48D96E-4280-4519-97A1-7D5E932E9DB4}" type="presOf" srcId="{1F34A491-F797-413F-BD80-A8C0B48CD6EC}" destId="{47FFAB70-7BBF-4BD5-BD88-99D7F69BC622}" srcOrd="0" destOrd="0" presId="urn:microsoft.com/office/officeart/2005/8/layout/vList2"/>
    <dgm:cxn modelId="{230A5D58-E79A-4D41-85FC-871994DC0FC3}" srcId="{1F34A491-F797-413F-BD80-A8C0B48CD6EC}" destId="{3DB45AA3-2D8C-4A64-B3FC-B5649D417B8A}" srcOrd="4" destOrd="0" parTransId="{8A8601DF-CFA5-4A91-9F8E-4652DF307A0A}" sibTransId="{8081372F-C2D8-4725-9595-ED107A9F4B5D}"/>
    <dgm:cxn modelId="{D0C2607A-672A-497F-B519-FE0E552C643E}" srcId="{1F34A491-F797-413F-BD80-A8C0B48CD6EC}" destId="{4CCB05AB-09B2-41C0-8F88-EBABC022FDBF}" srcOrd="0" destOrd="0" parTransId="{8C28A744-1C43-447C-82E4-88C6E97E71EE}" sibTransId="{E8BB2649-C06F-43D3-9A1D-ECD47D186A09}"/>
    <dgm:cxn modelId="{13FAA97D-CBD9-41FC-AA36-56F2C4FF8D16}" srcId="{1F34A491-F797-413F-BD80-A8C0B48CD6EC}" destId="{95382D41-920F-4003-9211-1BBB51DA14D6}" srcOrd="2" destOrd="0" parTransId="{A22D22C2-8A7A-4AF4-8FA6-C8F40E35CABB}" sibTransId="{B4FB3EC9-4A94-4939-A31B-6C97E6A20CF8}"/>
    <dgm:cxn modelId="{631714A9-7463-4A76-9682-4A6D4050ECE7}" type="presOf" srcId="{FA4D9633-CA28-4541-AD8A-DE4F6B09C52F}" destId="{D6F01F57-DAD8-446F-B3A5-E2F03FFF5B56}" srcOrd="0" destOrd="0" presId="urn:microsoft.com/office/officeart/2005/8/layout/vList2"/>
    <dgm:cxn modelId="{50A14BAD-E556-48C0-AAE3-28D925D8B201}" type="presOf" srcId="{3DB45AA3-2D8C-4A64-B3FC-B5649D417B8A}" destId="{F8D73B0D-F2C5-45A0-9705-C8D296F97A4A}" srcOrd="0" destOrd="0" presId="urn:microsoft.com/office/officeart/2005/8/layout/vList2"/>
    <dgm:cxn modelId="{1D04D1B5-9F0F-45A5-939A-8BE3507422F9}" srcId="{1F34A491-F797-413F-BD80-A8C0B48CD6EC}" destId="{B3880481-E2E3-410E-91D4-D55A59094A81}" srcOrd="1" destOrd="0" parTransId="{9EFEEC35-23ED-4FEB-AFF4-E61E62451990}" sibTransId="{0F625FC9-9485-4F55-80A6-FDD9115B427A}"/>
    <dgm:cxn modelId="{77CC94E2-5C7D-43C2-8759-DBF3752F71E3}" srcId="{1F34A491-F797-413F-BD80-A8C0B48CD6EC}" destId="{797CAF7A-C438-4AB9-9CE7-F6C252A028D1}" srcOrd="3" destOrd="0" parTransId="{B6A4AE03-260E-41A0-930F-76863D0909A5}" sibTransId="{FF0BC151-93DB-450C-97A0-69456FC98C96}"/>
    <dgm:cxn modelId="{7C4146EC-50F6-4784-ACFA-337ECCCF0536}" type="presOf" srcId="{4CCB05AB-09B2-41C0-8F88-EBABC022FDBF}" destId="{5F378818-410C-4570-9FAC-0BCD200ED6E1}" srcOrd="0" destOrd="0" presId="urn:microsoft.com/office/officeart/2005/8/layout/vList2"/>
    <dgm:cxn modelId="{B5832AF3-D29D-41D5-8081-05CFE317054E}" type="presOf" srcId="{797CAF7A-C438-4AB9-9CE7-F6C252A028D1}" destId="{97D28ED6-6F24-48D0-A3F3-9A69E4C16DD8}" srcOrd="0" destOrd="0" presId="urn:microsoft.com/office/officeart/2005/8/layout/vList2"/>
    <dgm:cxn modelId="{5741ACF8-0EFB-4CAD-ACAA-28DA87A6F228}" type="presOf" srcId="{B3880481-E2E3-410E-91D4-D55A59094A81}" destId="{AA136EB4-C7F7-44ED-BDBF-A684FB309358}" srcOrd="0" destOrd="0" presId="urn:microsoft.com/office/officeart/2005/8/layout/vList2"/>
    <dgm:cxn modelId="{DEFF2805-5F5A-4840-B1FA-146F7A83EFDE}" type="presParOf" srcId="{47FFAB70-7BBF-4BD5-BD88-99D7F69BC622}" destId="{5F378818-410C-4570-9FAC-0BCD200ED6E1}" srcOrd="0" destOrd="0" presId="urn:microsoft.com/office/officeart/2005/8/layout/vList2"/>
    <dgm:cxn modelId="{43193817-CC23-4460-9F28-0943C656A7FA}" type="presParOf" srcId="{47FFAB70-7BBF-4BD5-BD88-99D7F69BC622}" destId="{6264F648-6EF3-4711-8716-4B4ADBDD2226}" srcOrd="1" destOrd="0" presId="urn:microsoft.com/office/officeart/2005/8/layout/vList2"/>
    <dgm:cxn modelId="{729A4348-C3A9-41D4-9590-72B710BDFA77}" type="presParOf" srcId="{47FFAB70-7BBF-4BD5-BD88-99D7F69BC622}" destId="{AA136EB4-C7F7-44ED-BDBF-A684FB309358}" srcOrd="2" destOrd="0" presId="urn:microsoft.com/office/officeart/2005/8/layout/vList2"/>
    <dgm:cxn modelId="{CECAC20D-3849-489A-98F0-32DB69A1475E}" type="presParOf" srcId="{47FFAB70-7BBF-4BD5-BD88-99D7F69BC622}" destId="{4DF78E8B-6943-46D4-8216-3067A7E82344}" srcOrd="3" destOrd="0" presId="urn:microsoft.com/office/officeart/2005/8/layout/vList2"/>
    <dgm:cxn modelId="{01C020F9-2F73-4041-8F20-80238421D9BA}" type="presParOf" srcId="{47FFAB70-7BBF-4BD5-BD88-99D7F69BC622}" destId="{DA6B20B1-FE44-4673-B3BC-D1F38FCB3EBA}" srcOrd="4" destOrd="0" presId="urn:microsoft.com/office/officeart/2005/8/layout/vList2"/>
    <dgm:cxn modelId="{852B0459-1518-4CF6-9D80-A9FDFCF3238E}" type="presParOf" srcId="{47FFAB70-7BBF-4BD5-BD88-99D7F69BC622}" destId="{F29C3B60-EF5F-4FA8-B78D-E2842BFCDB02}" srcOrd="5" destOrd="0" presId="urn:microsoft.com/office/officeart/2005/8/layout/vList2"/>
    <dgm:cxn modelId="{CFD99FA4-285C-451F-A465-A2B6EC6AADA6}" type="presParOf" srcId="{47FFAB70-7BBF-4BD5-BD88-99D7F69BC622}" destId="{97D28ED6-6F24-48D0-A3F3-9A69E4C16DD8}" srcOrd="6" destOrd="0" presId="urn:microsoft.com/office/officeart/2005/8/layout/vList2"/>
    <dgm:cxn modelId="{55B3BA4F-BB1B-4F68-94CF-03DD87F213B2}" type="presParOf" srcId="{47FFAB70-7BBF-4BD5-BD88-99D7F69BC622}" destId="{BEEE2ED7-EC21-4BCB-9313-502199AF8E40}" srcOrd="7" destOrd="0" presId="urn:microsoft.com/office/officeart/2005/8/layout/vList2"/>
    <dgm:cxn modelId="{39A817BB-97E4-459D-86AA-59B002C5E2BA}" type="presParOf" srcId="{47FFAB70-7BBF-4BD5-BD88-99D7F69BC622}" destId="{F8D73B0D-F2C5-45A0-9705-C8D296F97A4A}" srcOrd="8" destOrd="0" presId="urn:microsoft.com/office/officeart/2005/8/layout/vList2"/>
    <dgm:cxn modelId="{0DC4F38C-6DBE-499E-BC9F-7A5531558BA0}" type="presParOf" srcId="{47FFAB70-7BBF-4BD5-BD88-99D7F69BC622}" destId="{B94FF22B-E295-4B4C-9247-1F5AC3ED43EB}" srcOrd="9" destOrd="0" presId="urn:microsoft.com/office/officeart/2005/8/layout/vList2"/>
    <dgm:cxn modelId="{7B0D7F14-6E70-4EC3-8F36-241D8EADDD35}" type="presParOf" srcId="{47FFAB70-7BBF-4BD5-BD88-99D7F69BC622}" destId="{D6F01F57-DAD8-446F-B3A5-E2F03FFF5B5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3744C0-FD74-4614-B162-F207DEF02B6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15A2CFD-5E56-4923-8E4B-2379A875D340}">
      <dgm:prSet/>
      <dgm:spPr/>
      <dgm:t>
        <a:bodyPr/>
        <a:lstStyle/>
        <a:p>
          <a:r>
            <a:rPr lang="en-US"/>
            <a:t>Side effects</a:t>
          </a:r>
        </a:p>
      </dgm:t>
    </dgm:pt>
    <dgm:pt modelId="{F3BE8FB2-9DB6-46A8-B759-C14C73C4ADA3}" type="parTrans" cxnId="{AAF411C4-DDE4-49F1-AD5C-D99F3DF056D6}">
      <dgm:prSet/>
      <dgm:spPr/>
      <dgm:t>
        <a:bodyPr/>
        <a:lstStyle/>
        <a:p>
          <a:endParaRPr lang="en-US"/>
        </a:p>
      </dgm:t>
    </dgm:pt>
    <dgm:pt modelId="{37666771-A3D2-4788-AE9B-830580527569}" type="sibTrans" cxnId="{AAF411C4-DDE4-49F1-AD5C-D99F3DF056D6}">
      <dgm:prSet/>
      <dgm:spPr/>
      <dgm:t>
        <a:bodyPr/>
        <a:lstStyle/>
        <a:p>
          <a:endParaRPr lang="en-US"/>
        </a:p>
      </dgm:t>
    </dgm:pt>
    <dgm:pt modelId="{465018EA-F3E2-4678-9AB7-74DE6117A867}">
      <dgm:prSet/>
      <dgm:spPr/>
      <dgm:t>
        <a:bodyPr/>
        <a:lstStyle/>
        <a:p>
          <a:r>
            <a:rPr lang="en-US">
              <a:sym typeface="Symbol" panose="05050102010706020507" pitchFamily="18" charset="2"/>
            </a:rPr>
            <a:t></a:t>
          </a:r>
          <a:r>
            <a:rPr lang="en-US"/>
            <a:t>1-adrenergic antagonism: orthostatic hypotension</a:t>
          </a:r>
        </a:p>
      </dgm:t>
    </dgm:pt>
    <dgm:pt modelId="{9BAB9F32-B90F-4AC8-8096-19FC43D71CAC}" type="parTrans" cxnId="{33031D35-3D3B-4855-8BA6-DE94468BB69A}">
      <dgm:prSet/>
      <dgm:spPr/>
      <dgm:t>
        <a:bodyPr/>
        <a:lstStyle/>
        <a:p>
          <a:endParaRPr lang="en-US"/>
        </a:p>
      </dgm:t>
    </dgm:pt>
    <dgm:pt modelId="{68349406-9F9A-4E1F-ACB8-2C9F95005810}" type="sibTrans" cxnId="{33031D35-3D3B-4855-8BA6-DE94468BB69A}">
      <dgm:prSet/>
      <dgm:spPr/>
      <dgm:t>
        <a:bodyPr/>
        <a:lstStyle/>
        <a:p>
          <a:endParaRPr lang="en-US"/>
        </a:p>
      </dgm:t>
    </dgm:pt>
    <dgm:pt modelId="{99F147C0-6C06-4B0A-A7D2-9BFF0334948A}">
      <dgm:prSet/>
      <dgm:spPr/>
      <dgm:t>
        <a:bodyPr/>
        <a:lstStyle/>
        <a:p>
          <a:r>
            <a:rPr lang="en-US"/>
            <a:t>Histamine (H</a:t>
          </a:r>
          <a:r>
            <a:rPr lang="en-US" baseline="-25000"/>
            <a:t>1</a:t>
          </a:r>
          <a:r>
            <a:rPr lang="en-US"/>
            <a:t>) blockade: weight gain and sedation</a:t>
          </a:r>
        </a:p>
      </dgm:t>
    </dgm:pt>
    <dgm:pt modelId="{A1F7B48C-7EBB-4976-8848-CE758CFCE4DE}" type="parTrans" cxnId="{78622E64-CA4D-41FB-B8B1-31486E9CC860}">
      <dgm:prSet/>
      <dgm:spPr/>
      <dgm:t>
        <a:bodyPr/>
        <a:lstStyle/>
        <a:p>
          <a:endParaRPr lang="en-US"/>
        </a:p>
      </dgm:t>
    </dgm:pt>
    <dgm:pt modelId="{C4F3C2B8-9B3A-4233-B6BB-0B5EA90BDE9D}" type="sibTrans" cxnId="{78622E64-CA4D-41FB-B8B1-31486E9CC860}">
      <dgm:prSet/>
      <dgm:spPr/>
      <dgm:t>
        <a:bodyPr/>
        <a:lstStyle/>
        <a:p>
          <a:endParaRPr lang="en-US"/>
        </a:p>
      </dgm:t>
    </dgm:pt>
    <dgm:pt modelId="{E26D1607-095A-4D77-8930-91005E8F4A28}">
      <dgm:prSet/>
      <dgm:spPr/>
      <dgm:t>
        <a:bodyPr/>
        <a:lstStyle/>
        <a:p>
          <a:r>
            <a:rPr lang="en-US"/>
            <a:t>Anticholinergic: tachycardia, urinary retention, dry mouth, blurred vision, constipation</a:t>
          </a:r>
        </a:p>
      </dgm:t>
    </dgm:pt>
    <dgm:pt modelId="{6E7D5D87-AE7A-4A77-8EEA-78CE1DF282C0}" type="parTrans" cxnId="{BA251314-39DA-4478-81C1-9B32E8A68813}">
      <dgm:prSet/>
      <dgm:spPr/>
      <dgm:t>
        <a:bodyPr/>
        <a:lstStyle/>
        <a:p>
          <a:endParaRPr lang="en-US"/>
        </a:p>
      </dgm:t>
    </dgm:pt>
    <dgm:pt modelId="{07217EAD-4780-48E7-927E-962DA6317FBD}" type="sibTrans" cxnId="{BA251314-39DA-4478-81C1-9B32E8A68813}">
      <dgm:prSet/>
      <dgm:spPr/>
      <dgm:t>
        <a:bodyPr/>
        <a:lstStyle/>
        <a:p>
          <a:endParaRPr lang="en-US"/>
        </a:p>
      </dgm:t>
    </dgm:pt>
    <dgm:pt modelId="{BFAEEFB8-BB65-4A5B-88C9-6E22FF27C726}">
      <dgm:prSet/>
      <dgm:spPr/>
      <dgm:t>
        <a:bodyPr/>
        <a:lstStyle/>
        <a:p>
          <a:r>
            <a:rPr lang="en-US"/>
            <a:t>Na channel blockade:  seizures and arrhythmias (0.7%)</a:t>
          </a:r>
        </a:p>
      </dgm:t>
    </dgm:pt>
    <dgm:pt modelId="{31F6EEBA-1934-4564-8F50-2EC9C07F6440}" type="parTrans" cxnId="{01764575-39B2-421D-87DC-9F8474A33488}">
      <dgm:prSet/>
      <dgm:spPr/>
      <dgm:t>
        <a:bodyPr/>
        <a:lstStyle/>
        <a:p>
          <a:endParaRPr lang="en-US"/>
        </a:p>
      </dgm:t>
    </dgm:pt>
    <dgm:pt modelId="{DD73EC61-20DC-436D-B63A-DD6823881EAB}" type="sibTrans" cxnId="{01764575-39B2-421D-87DC-9F8474A33488}">
      <dgm:prSet/>
      <dgm:spPr/>
      <dgm:t>
        <a:bodyPr/>
        <a:lstStyle/>
        <a:p>
          <a:endParaRPr lang="en-US"/>
        </a:p>
      </dgm:t>
    </dgm:pt>
    <dgm:pt modelId="{34DC8F45-2B54-4FA8-98A5-1F86FD990D9F}">
      <dgm:prSet/>
      <dgm:spPr/>
      <dgm:t>
        <a:bodyPr/>
        <a:lstStyle/>
        <a:p>
          <a:r>
            <a:rPr lang="en-US"/>
            <a:t>Screening EKG in those with heart disease or &gt;40 y/o</a:t>
          </a:r>
        </a:p>
      </dgm:t>
    </dgm:pt>
    <dgm:pt modelId="{82C7FB1F-CE4E-495E-BC7D-22857E9A2F2B}" type="parTrans" cxnId="{F7087F3C-D304-4ACA-B186-BD3E837F8818}">
      <dgm:prSet/>
      <dgm:spPr/>
      <dgm:t>
        <a:bodyPr/>
        <a:lstStyle/>
        <a:p>
          <a:endParaRPr lang="en-US"/>
        </a:p>
      </dgm:t>
    </dgm:pt>
    <dgm:pt modelId="{336E917A-6200-4F4D-8BAD-7F9537137634}" type="sibTrans" cxnId="{F7087F3C-D304-4ACA-B186-BD3E837F8818}">
      <dgm:prSet/>
      <dgm:spPr/>
      <dgm:t>
        <a:bodyPr/>
        <a:lstStyle/>
        <a:p>
          <a:endParaRPr lang="en-US"/>
        </a:p>
      </dgm:t>
    </dgm:pt>
    <dgm:pt modelId="{78468DD7-88FC-488C-A50C-1BC45B203910}">
      <dgm:prSet/>
      <dgm:spPr/>
      <dgm:t>
        <a:bodyPr/>
        <a:lstStyle/>
        <a:p>
          <a:r>
            <a:rPr lang="en-US"/>
            <a:t>Goal Serum Levels</a:t>
          </a:r>
        </a:p>
      </dgm:t>
    </dgm:pt>
    <dgm:pt modelId="{4FF2F474-941B-472E-8A2B-36F9496B003E}" type="parTrans" cxnId="{046ED034-1995-47AA-A30F-D81999E3C5C3}">
      <dgm:prSet/>
      <dgm:spPr/>
      <dgm:t>
        <a:bodyPr/>
        <a:lstStyle/>
        <a:p>
          <a:endParaRPr lang="en-US"/>
        </a:p>
      </dgm:t>
    </dgm:pt>
    <dgm:pt modelId="{B04BC42E-DF05-4CAB-B38B-D2DD9F142397}" type="sibTrans" cxnId="{046ED034-1995-47AA-A30F-D81999E3C5C3}">
      <dgm:prSet/>
      <dgm:spPr/>
      <dgm:t>
        <a:bodyPr/>
        <a:lstStyle/>
        <a:p>
          <a:endParaRPr lang="en-US"/>
        </a:p>
      </dgm:t>
    </dgm:pt>
    <dgm:pt modelId="{CB5986E2-45E7-454F-87FF-0E02FA579109}">
      <dgm:prSet/>
      <dgm:spPr/>
      <dgm:t>
        <a:bodyPr/>
        <a:lstStyle/>
        <a:p>
          <a:r>
            <a:rPr lang="en-US" dirty="0"/>
            <a:t>12-hour levels</a:t>
          </a:r>
        </a:p>
      </dgm:t>
    </dgm:pt>
    <dgm:pt modelId="{427E6DFD-7412-47A6-948F-26D83F2370DF}" type="parTrans" cxnId="{D2D8AB00-09A2-416A-AAA1-4A4E658F52D7}">
      <dgm:prSet/>
      <dgm:spPr/>
      <dgm:t>
        <a:bodyPr/>
        <a:lstStyle/>
        <a:p>
          <a:endParaRPr lang="en-US"/>
        </a:p>
      </dgm:t>
    </dgm:pt>
    <dgm:pt modelId="{588EC151-8DB7-40CB-91F5-D26482E90B26}" type="sibTrans" cxnId="{D2D8AB00-09A2-416A-AAA1-4A4E658F52D7}">
      <dgm:prSet/>
      <dgm:spPr/>
      <dgm:t>
        <a:bodyPr/>
        <a:lstStyle/>
        <a:p>
          <a:endParaRPr lang="en-US"/>
        </a:p>
      </dgm:t>
    </dgm:pt>
    <dgm:pt modelId="{BD716B71-82A4-40D4-8E78-7E39841C5513}">
      <dgm:prSet/>
      <dgm:spPr/>
      <dgm:t>
        <a:bodyPr/>
        <a:lstStyle/>
        <a:p>
          <a:r>
            <a:rPr lang="en-US"/>
            <a:t>Steady state 2-3 weeks (32/69h half-life)</a:t>
          </a:r>
        </a:p>
      </dgm:t>
    </dgm:pt>
    <dgm:pt modelId="{B9581D1B-DE0C-425F-BFC6-236E5CE894C0}" type="parTrans" cxnId="{66B25D6C-5767-4483-B5A7-888DE0CB1975}">
      <dgm:prSet/>
      <dgm:spPr/>
      <dgm:t>
        <a:bodyPr/>
        <a:lstStyle/>
        <a:p>
          <a:endParaRPr lang="en-US"/>
        </a:p>
      </dgm:t>
    </dgm:pt>
    <dgm:pt modelId="{F852BBBF-63B1-4FA3-8C54-4FDB4ADE7CEB}" type="sibTrans" cxnId="{66B25D6C-5767-4483-B5A7-888DE0CB1975}">
      <dgm:prSet/>
      <dgm:spPr/>
      <dgm:t>
        <a:bodyPr/>
        <a:lstStyle/>
        <a:p>
          <a:endParaRPr lang="en-US"/>
        </a:p>
      </dgm:t>
    </dgm:pt>
    <dgm:pt modelId="{430EB5A8-D734-4BF1-89CD-6C005EC64494}">
      <dgm:prSet/>
      <dgm:spPr/>
      <dgm:t>
        <a:bodyPr/>
        <a:lstStyle/>
        <a:p>
          <a:r>
            <a:rPr lang="en-US"/>
            <a:t>Clomipramine (CMI): 225-350 ng/mL</a:t>
          </a:r>
        </a:p>
      </dgm:t>
    </dgm:pt>
    <dgm:pt modelId="{D093A1E1-FD66-4F13-922A-6E62C7A2FA4B}" type="parTrans" cxnId="{572B7607-EFAF-4C54-A1BE-5B7E8268BF54}">
      <dgm:prSet/>
      <dgm:spPr/>
      <dgm:t>
        <a:bodyPr/>
        <a:lstStyle/>
        <a:p>
          <a:endParaRPr lang="en-US"/>
        </a:p>
      </dgm:t>
    </dgm:pt>
    <dgm:pt modelId="{B5042F6F-5763-453F-B976-9152BB0DC0F5}" type="sibTrans" cxnId="{572B7607-EFAF-4C54-A1BE-5B7E8268BF54}">
      <dgm:prSet/>
      <dgm:spPr/>
      <dgm:t>
        <a:bodyPr/>
        <a:lstStyle/>
        <a:p>
          <a:endParaRPr lang="en-US"/>
        </a:p>
      </dgm:t>
    </dgm:pt>
    <dgm:pt modelId="{A94DECC5-9468-4557-B99E-A12AF2C666C4}">
      <dgm:prSet/>
      <dgm:spPr/>
      <dgm:t>
        <a:bodyPr/>
        <a:lstStyle/>
        <a:p>
          <a:r>
            <a:rPr lang="en-US"/>
            <a:t>CMI+Norclomipramine (desmethylclomipramine):  &lt;/= 500ng/mL</a:t>
          </a:r>
        </a:p>
      </dgm:t>
    </dgm:pt>
    <dgm:pt modelId="{83A7E007-5960-42E0-8643-E70276714CB1}" type="parTrans" cxnId="{3EFC341F-1E43-41C2-9973-6E18036471A8}">
      <dgm:prSet/>
      <dgm:spPr/>
      <dgm:t>
        <a:bodyPr/>
        <a:lstStyle/>
        <a:p>
          <a:endParaRPr lang="en-US"/>
        </a:p>
      </dgm:t>
    </dgm:pt>
    <dgm:pt modelId="{3E44F23C-9B69-44CA-9CA0-394A75553D16}" type="sibTrans" cxnId="{3EFC341F-1E43-41C2-9973-6E18036471A8}">
      <dgm:prSet/>
      <dgm:spPr/>
      <dgm:t>
        <a:bodyPr/>
        <a:lstStyle/>
        <a:p>
          <a:endParaRPr lang="en-US"/>
        </a:p>
      </dgm:t>
    </dgm:pt>
    <dgm:pt modelId="{DC373F7D-41F1-4234-B384-3F4BF15F6C59}" type="pres">
      <dgm:prSet presAssocID="{B73744C0-FD74-4614-B162-F207DEF02B6B}" presName="linear" presStyleCnt="0">
        <dgm:presLayoutVars>
          <dgm:dir/>
          <dgm:animLvl val="lvl"/>
          <dgm:resizeHandles val="exact"/>
        </dgm:presLayoutVars>
      </dgm:prSet>
      <dgm:spPr/>
    </dgm:pt>
    <dgm:pt modelId="{3661213E-8FDF-4904-9C18-CAAFB40BACB6}" type="pres">
      <dgm:prSet presAssocID="{515A2CFD-5E56-4923-8E4B-2379A875D340}" presName="parentLin" presStyleCnt="0"/>
      <dgm:spPr/>
    </dgm:pt>
    <dgm:pt modelId="{EDFB8189-BAE5-4D45-965E-53DF299E9767}" type="pres">
      <dgm:prSet presAssocID="{515A2CFD-5E56-4923-8E4B-2379A875D340}" presName="parentLeftMargin" presStyleLbl="node1" presStyleIdx="0" presStyleCnt="2"/>
      <dgm:spPr/>
    </dgm:pt>
    <dgm:pt modelId="{4D57FF54-C55C-48AF-A9FB-48A979A1652B}" type="pres">
      <dgm:prSet presAssocID="{515A2CFD-5E56-4923-8E4B-2379A875D340}" presName="parentText" presStyleLbl="node1" presStyleIdx="0" presStyleCnt="2">
        <dgm:presLayoutVars>
          <dgm:chMax val="0"/>
          <dgm:bulletEnabled val="1"/>
        </dgm:presLayoutVars>
      </dgm:prSet>
      <dgm:spPr/>
    </dgm:pt>
    <dgm:pt modelId="{09647F53-5A88-4E59-94FE-178A82AEA761}" type="pres">
      <dgm:prSet presAssocID="{515A2CFD-5E56-4923-8E4B-2379A875D340}" presName="negativeSpace" presStyleCnt="0"/>
      <dgm:spPr/>
    </dgm:pt>
    <dgm:pt modelId="{6EEFC341-01EA-4417-A0C1-4BBB957D38DF}" type="pres">
      <dgm:prSet presAssocID="{515A2CFD-5E56-4923-8E4B-2379A875D340}" presName="childText" presStyleLbl="conFgAcc1" presStyleIdx="0" presStyleCnt="2">
        <dgm:presLayoutVars>
          <dgm:bulletEnabled val="1"/>
        </dgm:presLayoutVars>
      </dgm:prSet>
      <dgm:spPr/>
    </dgm:pt>
    <dgm:pt modelId="{B3E1ACB0-A3E8-409D-BEC5-EE81A6498742}" type="pres">
      <dgm:prSet presAssocID="{37666771-A3D2-4788-AE9B-830580527569}" presName="spaceBetweenRectangles" presStyleCnt="0"/>
      <dgm:spPr/>
    </dgm:pt>
    <dgm:pt modelId="{72E1E323-2716-4B64-9FE0-8C41470561DB}" type="pres">
      <dgm:prSet presAssocID="{78468DD7-88FC-488C-A50C-1BC45B203910}" presName="parentLin" presStyleCnt="0"/>
      <dgm:spPr/>
    </dgm:pt>
    <dgm:pt modelId="{D63BC592-0F93-4D88-870B-2229CD9FB0C1}" type="pres">
      <dgm:prSet presAssocID="{78468DD7-88FC-488C-A50C-1BC45B203910}" presName="parentLeftMargin" presStyleLbl="node1" presStyleIdx="0" presStyleCnt="2"/>
      <dgm:spPr/>
    </dgm:pt>
    <dgm:pt modelId="{00CF5E66-45DE-44D7-B1B4-7763247CA103}" type="pres">
      <dgm:prSet presAssocID="{78468DD7-88FC-488C-A50C-1BC45B203910}" presName="parentText" presStyleLbl="node1" presStyleIdx="1" presStyleCnt="2">
        <dgm:presLayoutVars>
          <dgm:chMax val="0"/>
          <dgm:bulletEnabled val="1"/>
        </dgm:presLayoutVars>
      </dgm:prSet>
      <dgm:spPr/>
    </dgm:pt>
    <dgm:pt modelId="{75D20F84-D701-4529-ACF5-F5D39DC4F245}" type="pres">
      <dgm:prSet presAssocID="{78468DD7-88FC-488C-A50C-1BC45B203910}" presName="negativeSpace" presStyleCnt="0"/>
      <dgm:spPr/>
    </dgm:pt>
    <dgm:pt modelId="{4120F868-60E5-46DF-913D-BD6009C8014B}" type="pres">
      <dgm:prSet presAssocID="{78468DD7-88FC-488C-A50C-1BC45B203910}" presName="childText" presStyleLbl="conFgAcc1" presStyleIdx="1" presStyleCnt="2">
        <dgm:presLayoutVars>
          <dgm:bulletEnabled val="1"/>
        </dgm:presLayoutVars>
      </dgm:prSet>
      <dgm:spPr/>
    </dgm:pt>
  </dgm:ptLst>
  <dgm:cxnLst>
    <dgm:cxn modelId="{D2D8AB00-09A2-416A-AAA1-4A4E658F52D7}" srcId="{78468DD7-88FC-488C-A50C-1BC45B203910}" destId="{CB5986E2-45E7-454F-87FF-0E02FA579109}" srcOrd="0" destOrd="0" parTransId="{427E6DFD-7412-47A6-948F-26D83F2370DF}" sibTransId="{588EC151-8DB7-40CB-91F5-D26482E90B26}"/>
    <dgm:cxn modelId="{572B7607-EFAF-4C54-A1BE-5B7E8268BF54}" srcId="{78468DD7-88FC-488C-A50C-1BC45B203910}" destId="{430EB5A8-D734-4BF1-89CD-6C005EC64494}" srcOrd="2" destOrd="0" parTransId="{D093A1E1-FD66-4F13-922A-6E62C7A2FA4B}" sibTransId="{B5042F6F-5763-453F-B976-9152BB0DC0F5}"/>
    <dgm:cxn modelId="{BA251314-39DA-4478-81C1-9B32E8A68813}" srcId="{515A2CFD-5E56-4923-8E4B-2379A875D340}" destId="{E26D1607-095A-4D77-8930-91005E8F4A28}" srcOrd="2" destOrd="0" parTransId="{6E7D5D87-AE7A-4A77-8EEA-78CE1DF282C0}" sibTransId="{07217EAD-4780-48E7-927E-962DA6317FBD}"/>
    <dgm:cxn modelId="{3EFC341F-1E43-41C2-9973-6E18036471A8}" srcId="{78468DD7-88FC-488C-A50C-1BC45B203910}" destId="{A94DECC5-9468-4557-B99E-A12AF2C666C4}" srcOrd="3" destOrd="0" parTransId="{83A7E007-5960-42E0-8643-E70276714CB1}" sibTransId="{3E44F23C-9B69-44CA-9CA0-394A75553D16}"/>
    <dgm:cxn modelId="{D72E5E24-200B-4D74-887D-0E1A5D6EBBE2}" type="presOf" srcId="{BFAEEFB8-BB65-4A5B-88C9-6E22FF27C726}" destId="{6EEFC341-01EA-4417-A0C1-4BBB957D38DF}" srcOrd="0" destOrd="3" presId="urn:microsoft.com/office/officeart/2005/8/layout/list1"/>
    <dgm:cxn modelId="{586CD632-73F8-4A65-A5EC-803FED5E9CF4}" type="presOf" srcId="{465018EA-F3E2-4678-9AB7-74DE6117A867}" destId="{6EEFC341-01EA-4417-A0C1-4BBB957D38DF}" srcOrd="0" destOrd="0" presId="urn:microsoft.com/office/officeart/2005/8/layout/list1"/>
    <dgm:cxn modelId="{046ED034-1995-47AA-A30F-D81999E3C5C3}" srcId="{B73744C0-FD74-4614-B162-F207DEF02B6B}" destId="{78468DD7-88FC-488C-A50C-1BC45B203910}" srcOrd="1" destOrd="0" parTransId="{4FF2F474-941B-472E-8A2B-36F9496B003E}" sibTransId="{B04BC42E-DF05-4CAB-B38B-D2DD9F142397}"/>
    <dgm:cxn modelId="{33031D35-3D3B-4855-8BA6-DE94468BB69A}" srcId="{515A2CFD-5E56-4923-8E4B-2379A875D340}" destId="{465018EA-F3E2-4678-9AB7-74DE6117A867}" srcOrd="0" destOrd="0" parTransId="{9BAB9F32-B90F-4AC8-8096-19FC43D71CAC}" sibTransId="{68349406-9F9A-4E1F-ACB8-2C9F95005810}"/>
    <dgm:cxn modelId="{F7087F3C-D304-4ACA-B186-BD3E837F8818}" srcId="{BFAEEFB8-BB65-4A5B-88C9-6E22FF27C726}" destId="{34DC8F45-2B54-4FA8-98A5-1F86FD990D9F}" srcOrd="0" destOrd="0" parTransId="{82C7FB1F-CE4E-495E-BC7D-22857E9A2F2B}" sibTransId="{336E917A-6200-4F4D-8BAD-7F9537137634}"/>
    <dgm:cxn modelId="{78622E64-CA4D-41FB-B8B1-31486E9CC860}" srcId="{515A2CFD-5E56-4923-8E4B-2379A875D340}" destId="{99F147C0-6C06-4B0A-A7D2-9BFF0334948A}" srcOrd="1" destOrd="0" parTransId="{A1F7B48C-7EBB-4976-8848-CE758CFCE4DE}" sibTransId="{C4F3C2B8-9B3A-4233-B6BB-0B5EA90BDE9D}"/>
    <dgm:cxn modelId="{5654584B-1667-495C-825E-6A4F4B3B883C}" type="presOf" srcId="{A94DECC5-9468-4557-B99E-A12AF2C666C4}" destId="{4120F868-60E5-46DF-913D-BD6009C8014B}" srcOrd="0" destOrd="3" presId="urn:microsoft.com/office/officeart/2005/8/layout/list1"/>
    <dgm:cxn modelId="{66B25D6C-5767-4483-B5A7-888DE0CB1975}" srcId="{78468DD7-88FC-488C-A50C-1BC45B203910}" destId="{BD716B71-82A4-40D4-8E78-7E39841C5513}" srcOrd="1" destOrd="0" parTransId="{B9581D1B-DE0C-425F-BFC6-236E5CE894C0}" sibTransId="{F852BBBF-63B1-4FA3-8C54-4FDB4ADE7CEB}"/>
    <dgm:cxn modelId="{01764575-39B2-421D-87DC-9F8474A33488}" srcId="{515A2CFD-5E56-4923-8E4B-2379A875D340}" destId="{BFAEEFB8-BB65-4A5B-88C9-6E22FF27C726}" srcOrd="3" destOrd="0" parTransId="{31F6EEBA-1934-4564-8F50-2EC9C07F6440}" sibTransId="{DD73EC61-20DC-436D-B63A-DD6823881EAB}"/>
    <dgm:cxn modelId="{960EB078-72E4-45E4-9F63-6A48B0A7C7B2}" type="presOf" srcId="{BD716B71-82A4-40D4-8E78-7E39841C5513}" destId="{4120F868-60E5-46DF-913D-BD6009C8014B}" srcOrd="0" destOrd="1" presId="urn:microsoft.com/office/officeart/2005/8/layout/list1"/>
    <dgm:cxn modelId="{4A95129B-0B8C-4C3D-8EB8-723499BB1856}" type="presOf" srcId="{515A2CFD-5E56-4923-8E4B-2379A875D340}" destId="{EDFB8189-BAE5-4D45-965E-53DF299E9767}" srcOrd="0" destOrd="0" presId="urn:microsoft.com/office/officeart/2005/8/layout/list1"/>
    <dgm:cxn modelId="{399A769B-30CB-42E1-9A71-28D4C8ABE324}" type="presOf" srcId="{E26D1607-095A-4D77-8930-91005E8F4A28}" destId="{6EEFC341-01EA-4417-A0C1-4BBB957D38DF}" srcOrd="0" destOrd="2" presId="urn:microsoft.com/office/officeart/2005/8/layout/list1"/>
    <dgm:cxn modelId="{E8AD77A9-C6EE-477B-8907-0C2220A2E40F}" type="presOf" srcId="{78468DD7-88FC-488C-A50C-1BC45B203910}" destId="{D63BC592-0F93-4D88-870B-2229CD9FB0C1}" srcOrd="0" destOrd="0" presId="urn:microsoft.com/office/officeart/2005/8/layout/list1"/>
    <dgm:cxn modelId="{D9090CAD-AC57-495E-B360-7E1F50FD9BA8}" type="presOf" srcId="{78468DD7-88FC-488C-A50C-1BC45B203910}" destId="{00CF5E66-45DE-44D7-B1B4-7763247CA103}" srcOrd="1" destOrd="0" presId="urn:microsoft.com/office/officeart/2005/8/layout/list1"/>
    <dgm:cxn modelId="{AAF411C4-DDE4-49F1-AD5C-D99F3DF056D6}" srcId="{B73744C0-FD74-4614-B162-F207DEF02B6B}" destId="{515A2CFD-5E56-4923-8E4B-2379A875D340}" srcOrd="0" destOrd="0" parTransId="{F3BE8FB2-9DB6-46A8-B759-C14C73C4ADA3}" sibTransId="{37666771-A3D2-4788-AE9B-830580527569}"/>
    <dgm:cxn modelId="{6F1427C7-1869-419E-9E68-B90480840115}" type="presOf" srcId="{B73744C0-FD74-4614-B162-F207DEF02B6B}" destId="{DC373F7D-41F1-4234-B384-3F4BF15F6C59}" srcOrd="0" destOrd="0" presId="urn:microsoft.com/office/officeart/2005/8/layout/list1"/>
    <dgm:cxn modelId="{3F0681D6-73CF-45C2-A241-096BA834FEDC}" type="presOf" srcId="{515A2CFD-5E56-4923-8E4B-2379A875D340}" destId="{4D57FF54-C55C-48AF-A9FB-48A979A1652B}" srcOrd="1" destOrd="0" presId="urn:microsoft.com/office/officeart/2005/8/layout/list1"/>
    <dgm:cxn modelId="{2F3C71E3-15B4-4B34-A4A5-30B0A956AC50}" type="presOf" srcId="{99F147C0-6C06-4B0A-A7D2-9BFF0334948A}" destId="{6EEFC341-01EA-4417-A0C1-4BBB957D38DF}" srcOrd="0" destOrd="1" presId="urn:microsoft.com/office/officeart/2005/8/layout/list1"/>
    <dgm:cxn modelId="{2CCCF7E5-E2EF-42C8-9CDE-0D7D22AD6061}" type="presOf" srcId="{CB5986E2-45E7-454F-87FF-0E02FA579109}" destId="{4120F868-60E5-46DF-913D-BD6009C8014B}" srcOrd="0" destOrd="0" presId="urn:microsoft.com/office/officeart/2005/8/layout/list1"/>
    <dgm:cxn modelId="{1CE930E8-68F9-4530-B751-4FF85F54D366}" type="presOf" srcId="{430EB5A8-D734-4BF1-89CD-6C005EC64494}" destId="{4120F868-60E5-46DF-913D-BD6009C8014B}" srcOrd="0" destOrd="2" presId="urn:microsoft.com/office/officeart/2005/8/layout/list1"/>
    <dgm:cxn modelId="{E71F63E9-9310-475A-A3D6-D4A3F42E6C4F}" type="presOf" srcId="{34DC8F45-2B54-4FA8-98A5-1F86FD990D9F}" destId="{6EEFC341-01EA-4417-A0C1-4BBB957D38DF}" srcOrd="0" destOrd="4" presId="urn:microsoft.com/office/officeart/2005/8/layout/list1"/>
    <dgm:cxn modelId="{82858326-A712-4B8E-BE57-2C5F1C2AEB41}" type="presParOf" srcId="{DC373F7D-41F1-4234-B384-3F4BF15F6C59}" destId="{3661213E-8FDF-4904-9C18-CAAFB40BACB6}" srcOrd="0" destOrd="0" presId="urn:microsoft.com/office/officeart/2005/8/layout/list1"/>
    <dgm:cxn modelId="{79D8631F-017A-4D74-BA68-7DB460DCBCE9}" type="presParOf" srcId="{3661213E-8FDF-4904-9C18-CAAFB40BACB6}" destId="{EDFB8189-BAE5-4D45-965E-53DF299E9767}" srcOrd="0" destOrd="0" presId="urn:microsoft.com/office/officeart/2005/8/layout/list1"/>
    <dgm:cxn modelId="{399F4450-A620-4FDD-896D-DD0ED1FD3293}" type="presParOf" srcId="{3661213E-8FDF-4904-9C18-CAAFB40BACB6}" destId="{4D57FF54-C55C-48AF-A9FB-48A979A1652B}" srcOrd="1" destOrd="0" presId="urn:microsoft.com/office/officeart/2005/8/layout/list1"/>
    <dgm:cxn modelId="{544C41DE-18B7-4AD4-B6C7-CE5F0CB1AA77}" type="presParOf" srcId="{DC373F7D-41F1-4234-B384-3F4BF15F6C59}" destId="{09647F53-5A88-4E59-94FE-178A82AEA761}" srcOrd="1" destOrd="0" presId="urn:microsoft.com/office/officeart/2005/8/layout/list1"/>
    <dgm:cxn modelId="{8AC8497C-A2DF-44ED-AEF0-86BCE8651990}" type="presParOf" srcId="{DC373F7D-41F1-4234-B384-3F4BF15F6C59}" destId="{6EEFC341-01EA-4417-A0C1-4BBB957D38DF}" srcOrd="2" destOrd="0" presId="urn:microsoft.com/office/officeart/2005/8/layout/list1"/>
    <dgm:cxn modelId="{0CE253A3-3303-422A-8B71-CCB718FAC3DB}" type="presParOf" srcId="{DC373F7D-41F1-4234-B384-3F4BF15F6C59}" destId="{B3E1ACB0-A3E8-409D-BEC5-EE81A6498742}" srcOrd="3" destOrd="0" presId="urn:microsoft.com/office/officeart/2005/8/layout/list1"/>
    <dgm:cxn modelId="{0241BED4-78CF-4AB9-8C19-429975F16CB6}" type="presParOf" srcId="{DC373F7D-41F1-4234-B384-3F4BF15F6C59}" destId="{72E1E323-2716-4B64-9FE0-8C41470561DB}" srcOrd="4" destOrd="0" presId="urn:microsoft.com/office/officeart/2005/8/layout/list1"/>
    <dgm:cxn modelId="{3A0D3F09-2231-4625-8EEB-E842EB36CBCE}" type="presParOf" srcId="{72E1E323-2716-4B64-9FE0-8C41470561DB}" destId="{D63BC592-0F93-4D88-870B-2229CD9FB0C1}" srcOrd="0" destOrd="0" presId="urn:microsoft.com/office/officeart/2005/8/layout/list1"/>
    <dgm:cxn modelId="{BE295568-2CF1-4221-8300-5001AD7C45C7}" type="presParOf" srcId="{72E1E323-2716-4B64-9FE0-8C41470561DB}" destId="{00CF5E66-45DE-44D7-B1B4-7763247CA103}" srcOrd="1" destOrd="0" presId="urn:microsoft.com/office/officeart/2005/8/layout/list1"/>
    <dgm:cxn modelId="{967ED76B-91AB-4415-BC0D-BA9E71034BA4}" type="presParOf" srcId="{DC373F7D-41F1-4234-B384-3F4BF15F6C59}" destId="{75D20F84-D701-4529-ACF5-F5D39DC4F245}" srcOrd="5" destOrd="0" presId="urn:microsoft.com/office/officeart/2005/8/layout/list1"/>
    <dgm:cxn modelId="{BBDE5D36-559F-4B84-9798-8058B8A17881}" type="presParOf" srcId="{DC373F7D-41F1-4234-B384-3F4BF15F6C59}" destId="{4120F868-60E5-46DF-913D-BD6009C8014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A5B007-6039-4301-90E5-EC847361A2C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B6382ED-2D50-4106-9030-D7A4B115F743}">
      <dgm:prSet/>
      <dgm:spPr/>
      <dgm:t>
        <a:bodyPr/>
        <a:lstStyle/>
        <a:p>
          <a:r>
            <a:rPr lang="en-US" dirty="0"/>
            <a:t>18 or older with OCD diagnosis for at least 5 years</a:t>
          </a:r>
        </a:p>
      </dgm:t>
    </dgm:pt>
    <dgm:pt modelId="{198E3A90-ACA4-404F-BAF7-C91BA3A61485}" type="parTrans" cxnId="{2F7BCB0A-13EC-4616-BCDB-7490A209B679}">
      <dgm:prSet/>
      <dgm:spPr/>
      <dgm:t>
        <a:bodyPr/>
        <a:lstStyle/>
        <a:p>
          <a:endParaRPr lang="en-US"/>
        </a:p>
      </dgm:t>
    </dgm:pt>
    <dgm:pt modelId="{2E6DD1BF-926D-469F-98C0-6E89CD9EBF07}" type="sibTrans" cxnId="{2F7BCB0A-13EC-4616-BCDB-7490A209B679}">
      <dgm:prSet/>
      <dgm:spPr/>
      <dgm:t>
        <a:bodyPr/>
        <a:lstStyle/>
        <a:p>
          <a:endParaRPr lang="en-US"/>
        </a:p>
      </dgm:t>
    </dgm:pt>
    <dgm:pt modelId="{800CD9DE-A6CC-4267-8201-11312998591D}">
      <dgm:prSet/>
      <dgm:spPr/>
      <dgm:t>
        <a:bodyPr/>
        <a:lstStyle/>
        <a:p>
          <a:r>
            <a:rPr lang="en-US"/>
            <a:t>Marked functional impairment</a:t>
          </a:r>
        </a:p>
      </dgm:t>
    </dgm:pt>
    <dgm:pt modelId="{8A682E4E-1A83-4FEC-9C86-05F81F2C388F}" type="parTrans" cxnId="{33A169AA-7388-4770-8193-7ACD0240927C}">
      <dgm:prSet/>
      <dgm:spPr/>
      <dgm:t>
        <a:bodyPr/>
        <a:lstStyle/>
        <a:p>
          <a:endParaRPr lang="en-US"/>
        </a:p>
      </dgm:t>
    </dgm:pt>
    <dgm:pt modelId="{A5747C7B-A3DA-4096-960E-3405D04F089F}" type="sibTrans" cxnId="{33A169AA-7388-4770-8193-7ACD0240927C}">
      <dgm:prSet/>
      <dgm:spPr/>
      <dgm:t>
        <a:bodyPr/>
        <a:lstStyle/>
        <a:p>
          <a:endParaRPr lang="en-US"/>
        </a:p>
      </dgm:t>
    </dgm:pt>
    <dgm:pt modelId="{B8F9C937-338F-4570-9E93-27A7BD712763}">
      <dgm:prSet/>
      <dgm:spPr/>
      <dgm:t>
        <a:bodyPr/>
        <a:lstStyle/>
        <a:p>
          <a:r>
            <a:rPr lang="en-US"/>
            <a:t>YBOCS &gt;/= 28 (severe – extreme OCD)</a:t>
          </a:r>
        </a:p>
      </dgm:t>
    </dgm:pt>
    <dgm:pt modelId="{26DE678E-65CE-4A0E-AA7F-9DE0FC2377FC}" type="parTrans" cxnId="{8879DFB6-0E82-438D-93A3-EC4109C3F130}">
      <dgm:prSet/>
      <dgm:spPr/>
      <dgm:t>
        <a:bodyPr/>
        <a:lstStyle/>
        <a:p>
          <a:endParaRPr lang="en-US"/>
        </a:p>
      </dgm:t>
    </dgm:pt>
    <dgm:pt modelId="{B78CC5D0-BC20-408B-BCC7-DD4FAD083D01}" type="sibTrans" cxnId="{8879DFB6-0E82-438D-93A3-EC4109C3F130}">
      <dgm:prSet/>
      <dgm:spPr/>
      <dgm:t>
        <a:bodyPr/>
        <a:lstStyle/>
        <a:p>
          <a:endParaRPr lang="en-US"/>
        </a:p>
      </dgm:t>
    </dgm:pt>
    <dgm:pt modelId="{C0CAC141-1934-41D7-B952-26130BB9BA29}">
      <dgm:prSet/>
      <dgm:spPr/>
      <dgm:t>
        <a:bodyPr/>
        <a:lstStyle/>
        <a:p>
          <a:r>
            <a:rPr lang="en-US"/>
            <a:t>Three 12 wk trials of serotonergic agents including clomipramine</a:t>
          </a:r>
        </a:p>
      </dgm:t>
    </dgm:pt>
    <dgm:pt modelId="{A403C38A-FCC3-48B1-96FB-C0E04DA85106}" type="parTrans" cxnId="{BA85C47E-DEA0-457B-B941-B0FF28249915}">
      <dgm:prSet/>
      <dgm:spPr/>
      <dgm:t>
        <a:bodyPr/>
        <a:lstStyle/>
        <a:p>
          <a:endParaRPr lang="en-US"/>
        </a:p>
      </dgm:t>
    </dgm:pt>
    <dgm:pt modelId="{F7895037-6E67-428D-8222-180FD15B79D4}" type="sibTrans" cxnId="{BA85C47E-DEA0-457B-B941-B0FF28249915}">
      <dgm:prSet/>
      <dgm:spPr/>
      <dgm:t>
        <a:bodyPr/>
        <a:lstStyle/>
        <a:p>
          <a:endParaRPr lang="en-US"/>
        </a:p>
      </dgm:t>
    </dgm:pt>
    <dgm:pt modelId="{49A2A0ED-B0DA-4E29-9BAF-A6B10E3FDBE7}">
      <dgm:prSet/>
      <dgm:spPr/>
      <dgm:t>
        <a:bodyPr/>
        <a:lstStyle/>
        <a:p>
          <a:r>
            <a:rPr lang="en-US"/>
            <a:t>Augmentation with antipsychotic and long-acting benzodiazepine</a:t>
          </a:r>
        </a:p>
      </dgm:t>
    </dgm:pt>
    <dgm:pt modelId="{A9E1CA10-550E-4957-A873-570A33E5F852}" type="parTrans" cxnId="{1F8F63AC-231B-46EC-948F-4F783AEAC4C8}">
      <dgm:prSet/>
      <dgm:spPr/>
      <dgm:t>
        <a:bodyPr/>
        <a:lstStyle/>
        <a:p>
          <a:endParaRPr lang="en-US"/>
        </a:p>
      </dgm:t>
    </dgm:pt>
    <dgm:pt modelId="{43E8ED25-252A-44B6-A36F-DF7F033DCAAF}" type="sibTrans" cxnId="{1F8F63AC-231B-46EC-948F-4F783AEAC4C8}">
      <dgm:prSet/>
      <dgm:spPr/>
      <dgm:t>
        <a:bodyPr/>
        <a:lstStyle/>
        <a:p>
          <a:endParaRPr lang="en-US"/>
        </a:p>
      </dgm:t>
    </dgm:pt>
    <dgm:pt modelId="{A3796F94-6B9F-4004-A7CB-310B0292818B}">
      <dgm:prSet/>
      <dgm:spPr/>
      <dgm:t>
        <a:bodyPr/>
        <a:lstStyle/>
        <a:p>
          <a:r>
            <a:rPr lang="en-US"/>
            <a:t>At least 20 sessions of ERP</a:t>
          </a:r>
        </a:p>
      </dgm:t>
    </dgm:pt>
    <dgm:pt modelId="{CFD23D69-EC00-48CA-B566-6FD6DA861062}" type="parTrans" cxnId="{2BFDC51C-B704-4B7D-94EF-C9C282A502C9}">
      <dgm:prSet/>
      <dgm:spPr/>
      <dgm:t>
        <a:bodyPr/>
        <a:lstStyle/>
        <a:p>
          <a:endParaRPr lang="en-US"/>
        </a:p>
      </dgm:t>
    </dgm:pt>
    <dgm:pt modelId="{FF93017E-A3BA-4A7B-A1A6-C0D27CD7830A}" type="sibTrans" cxnId="{2BFDC51C-B704-4B7D-94EF-C9C282A502C9}">
      <dgm:prSet/>
      <dgm:spPr/>
      <dgm:t>
        <a:bodyPr/>
        <a:lstStyle/>
        <a:p>
          <a:endParaRPr lang="en-US"/>
        </a:p>
      </dgm:t>
    </dgm:pt>
    <dgm:pt modelId="{678D0ACB-B573-47DA-A52C-9F334E663DC3}">
      <dgm:prSet/>
      <dgm:spPr/>
      <dgm:t>
        <a:bodyPr/>
        <a:lstStyle/>
        <a:p>
          <a:r>
            <a:rPr lang="en-US"/>
            <a:t>No comorbid bipolar, psychotic disorder, active substance use disorder or severe personality disorder</a:t>
          </a:r>
        </a:p>
      </dgm:t>
    </dgm:pt>
    <dgm:pt modelId="{85E4BCE1-DE4B-4811-9209-A48ABE4FF471}" type="parTrans" cxnId="{5181DF42-F1DA-45A9-AB6B-CDD6D2EF41F8}">
      <dgm:prSet/>
      <dgm:spPr/>
      <dgm:t>
        <a:bodyPr/>
        <a:lstStyle/>
        <a:p>
          <a:endParaRPr lang="en-US"/>
        </a:p>
      </dgm:t>
    </dgm:pt>
    <dgm:pt modelId="{F94FEB1A-D03C-40EB-99B6-B8CA42989BD3}" type="sibTrans" cxnId="{5181DF42-F1DA-45A9-AB6B-CDD6D2EF41F8}">
      <dgm:prSet/>
      <dgm:spPr/>
      <dgm:t>
        <a:bodyPr/>
        <a:lstStyle/>
        <a:p>
          <a:endParaRPr lang="en-US"/>
        </a:p>
      </dgm:t>
    </dgm:pt>
    <dgm:pt modelId="{251E057B-3B16-43BD-9B13-7CB1B18CDEFB}" type="pres">
      <dgm:prSet presAssocID="{4EA5B007-6039-4301-90E5-EC847361A2CE}" presName="linear" presStyleCnt="0">
        <dgm:presLayoutVars>
          <dgm:animLvl val="lvl"/>
          <dgm:resizeHandles val="exact"/>
        </dgm:presLayoutVars>
      </dgm:prSet>
      <dgm:spPr/>
    </dgm:pt>
    <dgm:pt modelId="{3D3AA3E8-B627-4B64-9482-C9AD9FB56E49}" type="pres">
      <dgm:prSet presAssocID="{3B6382ED-2D50-4106-9030-D7A4B115F743}" presName="parentText" presStyleLbl="node1" presStyleIdx="0" presStyleCnt="7">
        <dgm:presLayoutVars>
          <dgm:chMax val="0"/>
          <dgm:bulletEnabled val="1"/>
        </dgm:presLayoutVars>
      </dgm:prSet>
      <dgm:spPr/>
    </dgm:pt>
    <dgm:pt modelId="{1FEE1608-7E65-4138-990E-CCCC76F40CD8}" type="pres">
      <dgm:prSet presAssocID="{2E6DD1BF-926D-469F-98C0-6E89CD9EBF07}" presName="spacer" presStyleCnt="0"/>
      <dgm:spPr/>
    </dgm:pt>
    <dgm:pt modelId="{0F4C3A87-96F7-44D5-800C-A7DA2DA6BAAC}" type="pres">
      <dgm:prSet presAssocID="{800CD9DE-A6CC-4267-8201-11312998591D}" presName="parentText" presStyleLbl="node1" presStyleIdx="1" presStyleCnt="7">
        <dgm:presLayoutVars>
          <dgm:chMax val="0"/>
          <dgm:bulletEnabled val="1"/>
        </dgm:presLayoutVars>
      </dgm:prSet>
      <dgm:spPr/>
    </dgm:pt>
    <dgm:pt modelId="{DEDDCC03-AEE8-41C1-8CDB-E1948DD87B64}" type="pres">
      <dgm:prSet presAssocID="{A5747C7B-A3DA-4096-960E-3405D04F089F}" presName="spacer" presStyleCnt="0"/>
      <dgm:spPr/>
    </dgm:pt>
    <dgm:pt modelId="{7C78F6C5-5F2A-40CD-8CF9-A2FD48B9E0DC}" type="pres">
      <dgm:prSet presAssocID="{B8F9C937-338F-4570-9E93-27A7BD712763}" presName="parentText" presStyleLbl="node1" presStyleIdx="2" presStyleCnt="7">
        <dgm:presLayoutVars>
          <dgm:chMax val="0"/>
          <dgm:bulletEnabled val="1"/>
        </dgm:presLayoutVars>
      </dgm:prSet>
      <dgm:spPr/>
    </dgm:pt>
    <dgm:pt modelId="{6DB293C4-8F5E-4448-8D4F-F9E64010BE07}" type="pres">
      <dgm:prSet presAssocID="{B78CC5D0-BC20-408B-BCC7-DD4FAD083D01}" presName="spacer" presStyleCnt="0"/>
      <dgm:spPr/>
    </dgm:pt>
    <dgm:pt modelId="{FD0BC024-D91D-49B5-B714-E0B57639080D}" type="pres">
      <dgm:prSet presAssocID="{C0CAC141-1934-41D7-B952-26130BB9BA29}" presName="parentText" presStyleLbl="node1" presStyleIdx="3" presStyleCnt="7">
        <dgm:presLayoutVars>
          <dgm:chMax val="0"/>
          <dgm:bulletEnabled val="1"/>
        </dgm:presLayoutVars>
      </dgm:prSet>
      <dgm:spPr/>
    </dgm:pt>
    <dgm:pt modelId="{B4B6E2A7-A474-40D8-B937-01F28F8907A9}" type="pres">
      <dgm:prSet presAssocID="{F7895037-6E67-428D-8222-180FD15B79D4}" presName="spacer" presStyleCnt="0"/>
      <dgm:spPr/>
    </dgm:pt>
    <dgm:pt modelId="{53E395D6-2CCE-468D-A5A7-2ACB4BA0FE56}" type="pres">
      <dgm:prSet presAssocID="{49A2A0ED-B0DA-4E29-9BAF-A6B10E3FDBE7}" presName="parentText" presStyleLbl="node1" presStyleIdx="4" presStyleCnt="7">
        <dgm:presLayoutVars>
          <dgm:chMax val="0"/>
          <dgm:bulletEnabled val="1"/>
        </dgm:presLayoutVars>
      </dgm:prSet>
      <dgm:spPr/>
    </dgm:pt>
    <dgm:pt modelId="{12319550-4473-43F4-B68F-39A604EF498C}" type="pres">
      <dgm:prSet presAssocID="{43E8ED25-252A-44B6-A36F-DF7F033DCAAF}" presName="spacer" presStyleCnt="0"/>
      <dgm:spPr/>
    </dgm:pt>
    <dgm:pt modelId="{0B8E1260-DE09-42FB-A3B6-75E548650FB8}" type="pres">
      <dgm:prSet presAssocID="{A3796F94-6B9F-4004-A7CB-310B0292818B}" presName="parentText" presStyleLbl="node1" presStyleIdx="5" presStyleCnt="7">
        <dgm:presLayoutVars>
          <dgm:chMax val="0"/>
          <dgm:bulletEnabled val="1"/>
        </dgm:presLayoutVars>
      </dgm:prSet>
      <dgm:spPr/>
    </dgm:pt>
    <dgm:pt modelId="{5F518F53-5C69-413B-8600-1C40F49BA191}" type="pres">
      <dgm:prSet presAssocID="{FF93017E-A3BA-4A7B-A1A6-C0D27CD7830A}" presName="spacer" presStyleCnt="0"/>
      <dgm:spPr/>
    </dgm:pt>
    <dgm:pt modelId="{2A6AE397-4CC2-4864-B258-EB04EE62505B}" type="pres">
      <dgm:prSet presAssocID="{678D0ACB-B573-47DA-A52C-9F334E663DC3}" presName="parentText" presStyleLbl="node1" presStyleIdx="6" presStyleCnt="7">
        <dgm:presLayoutVars>
          <dgm:chMax val="0"/>
          <dgm:bulletEnabled val="1"/>
        </dgm:presLayoutVars>
      </dgm:prSet>
      <dgm:spPr/>
    </dgm:pt>
  </dgm:ptLst>
  <dgm:cxnLst>
    <dgm:cxn modelId="{2F7BCB0A-13EC-4616-BCDB-7490A209B679}" srcId="{4EA5B007-6039-4301-90E5-EC847361A2CE}" destId="{3B6382ED-2D50-4106-9030-D7A4B115F743}" srcOrd="0" destOrd="0" parTransId="{198E3A90-ACA4-404F-BAF7-C91BA3A61485}" sibTransId="{2E6DD1BF-926D-469F-98C0-6E89CD9EBF07}"/>
    <dgm:cxn modelId="{2878350F-4C7E-4902-9D60-CF6A7DCEB56B}" type="presOf" srcId="{C0CAC141-1934-41D7-B952-26130BB9BA29}" destId="{FD0BC024-D91D-49B5-B714-E0B57639080D}" srcOrd="0" destOrd="0" presId="urn:microsoft.com/office/officeart/2005/8/layout/vList2"/>
    <dgm:cxn modelId="{2BFDC51C-B704-4B7D-94EF-C9C282A502C9}" srcId="{4EA5B007-6039-4301-90E5-EC847361A2CE}" destId="{A3796F94-6B9F-4004-A7CB-310B0292818B}" srcOrd="5" destOrd="0" parTransId="{CFD23D69-EC00-48CA-B566-6FD6DA861062}" sibTransId="{FF93017E-A3BA-4A7B-A1A6-C0D27CD7830A}"/>
    <dgm:cxn modelId="{4901572F-A961-4174-BA3D-7E941439DDA0}" type="presOf" srcId="{4EA5B007-6039-4301-90E5-EC847361A2CE}" destId="{251E057B-3B16-43BD-9B13-7CB1B18CDEFB}" srcOrd="0" destOrd="0" presId="urn:microsoft.com/office/officeart/2005/8/layout/vList2"/>
    <dgm:cxn modelId="{DBBC1938-A9C7-431A-B511-2CDB7B90F536}" type="presOf" srcId="{B8F9C937-338F-4570-9E93-27A7BD712763}" destId="{7C78F6C5-5F2A-40CD-8CF9-A2FD48B9E0DC}" srcOrd="0" destOrd="0" presId="urn:microsoft.com/office/officeart/2005/8/layout/vList2"/>
    <dgm:cxn modelId="{5181DF42-F1DA-45A9-AB6B-CDD6D2EF41F8}" srcId="{4EA5B007-6039-4301-90E5-EC847361A2CE}" destId="{678D0ACB-B573-47DA-A52C-9F334E663DC3}" srcOrd="6" destOrd="0" parTransId="{85E4BCE1-DE4B-4811-9209-A48ABE4FF471}" sibTransId="{F94FEB1A-D03C-40EB-99B6-B8CA42989BD3}"/>
    <dgm:cxn modelId="{FBEE5F68-FCA2-4B87-82A4-A115B7B98DC3}" type="presOf" srcId="{800CD9DE-A6CC-4267-8201-11312998591D}" destId="{0F4C3A87-96F7-44D5-800C-A7DA2DA6BAAC}" srcOrd="0" destOrd="0" presId="urn:microsoft.com/office/officeart/2005/8/layout/vList2"/>
    <dgm:cxn modelId="{E242B27C-0901-47E0-AC41-DF99667C296F}" type="presOf" srcId="{49A2A0ED-B0DA-4E29-9BAF-A6B10E3FDBE7}" destId="{53E395D6-2CCE-468D-A5A7-2ACB4BA0FE56}" srcOrd="0" destOrd="0" presId="urn:microsoft.com/office/officeart/2005/8/layout/vList2"/>
    <dgm:cxn modelId="{BA85C47E-DEA0-457B-B941-B0FF28249915}" srcId="{4EA5B007-6039-4301-90E5-EC847361A2CE}" destId="{C0CAC141-1934-41D7-B952-26130BB9BA29}" srcOrd="3" destOrd="0" parTransId="{A403C38A-FCC3-48B1-96FB-C0E04DA85106}" sibTransId="{F7895037-6E67-428D-8222-180FD15B79D4}"/>
    <dgm:cxn modelId="{BD47228E-3982-4AF5-9E56-060EBF7F1F0B}" type="presOf" srcId="{3B6382ED-2D50-4106-9030-D7A4B115F743}" destId="{3D3AA3E8-B627-4B64-9482-C9AD9FB56E49}" srcOrd="0" destOrd="0" presId="urn:microsoft.com/office/officeart/2005/8/layout/vList2"/>
    <dgm:cxn modelId="{33A169AA-7388-4770-8193-7ACD0240927C}" srcId="{4EA5B007-6039-4301-90E5-EC847361A2CE}" destId="{800CD9DE-A6CC-4267-8201-11312998591D}" srcOrd="1" destOrd="0" parTransId="{8A682E4E-1A83-4FEC-9C86-05F81F2C388F}" sibTransId="{A5747C7B-A3DA-4096-960E-3405D04F089F}"/>
    <dgm:cxn modelId="{1F8F63AC-231B-46EC-948F-4F783AEAC4C8}" srcId="{4EA5B007-6039-4301-90E5-EC847361A2CE}" destId="{49A2A0ED-B0DA-4E29-9BAF-A6B10E3FDBE7}" srcOrd="4" destOrd="0" parTransId="{A9E1CA10-550E-4957-A873-570A33E5F852}" sibTransId="{43E8ED25-252A-44B6-A36F-DF7F033DCAAF}"/>
    <dgm:cxn modelId="{DE043DAD-65B6-4A7E-9638-02DBCA538B91}" type="presOf" srcId="{678D0ACB-B573-47DA-A52C-9F334E663DC3}" destId="{2A6AE397-4CC2-4864-B258-EB04EE62505B}" srcOrd="0" destOrd="0" presId="urn:microsoft.com/office/officeart/2005/8/layout/vList2"/>
    <dgm:cxn modelId="{8879DFB6-0E82-438D-93A3-EC4109C3F130}" srcId="{4EA5B007-6039-4301-90E5-EC847361A2CE}" destId="{B8F9C937-338F-4570-9E93-27A7BD712763}" srcOrd="2" destOrd="0" parTransId="{26DE678E-65CE-4A0E-AA7F-9DE0FC2377FC}" sibTransId="{B78CC5D0-BC20-408B-BCC7-DD4FAD083D01}"/>
    <dgm:cxn modelId="{FAF91BBB-C3AB-4DBC-8BE3-370A560596E8}" type="presOf" srcId="{A3796F94-6B9F-4004-A7CB-310B0292818B}" destId="{0B8E1260-DE09-42FB-A3B6-75E548650FB8}" srcOrd="0" destOrd="0" presId="urn:microsoft.com/office/officeart/2005/8/layout/vList2"/>
    <dgm:cxn modelId="{A1A8704F-EA3C-4ED1-A297-8472FF565FA4}" type="presParOf" srcId="{251E057B-3B16-43BD-9B13-7CB1B18CDEFB}" destId="{3D3AA3E8-B627-4B64-9482-C9AD9FB56E49}" srcOrd="0" destOrd="0" presId="urn:microsoft.com/office/officeart/2005/8/layout/vList2"/>
    <dgm:cxn modelId="{C126DB2A-44E6-4DD4-8538-25A0B12D5B68}" type="presParOf" srcId="{251E057B-3B16-43BD-9B13-7CB1B18CDEFB}" destId="{1FEE1608-7E65-4138-990E-CCCC76F40CD8}" srcOrd="1" destOrd="0" presId="urn:microsoft.com/office/officeart/2005/8/layout/vList2"/>
    <dgm:cxn modelId="{6DAB6209-D0AA-4536-9BAE-B9E05E635059}" type="presParOf" srcId="{251E057B-3B16-43BD-9B13-7CB1B18CDEFB}" destId="{0F4C3A87-96F7-44D5-800C-A7DA2DA6BAAC}" srcOrd="2" destOrd="0" presId="urn:microsoft.com/office/officeart/2005/8/layout/vList2"/>
    <dgm:cxn modelId="{9D523A1F-A11D-420E-9459-0FCEC40D158B}" type="presParOf" srcId="{251E057B-3B16-43BD-9B13-7CB1B18CDEFB}" destId="{DEDDCC03-AEE8-41C1-8CDB-E1948DD87B64}" srcOrd="3" destOrd="0" presId="urn:microsoft.com/office/officeart/2005/8/layout/vList2"/>
    <dgm:cxn modelId="{700C6B3A-D6C2-47C0-B0FE-4548832160C0}" type="presParOf" srcId="{251E057B-3B16-43BD-9B13-7CB1B18CDEFB}" destId="{7C78F6C5-5F2A-40CD-8CF9-A2FD48B9E0DC}" srcOrd="4" destOrd="0" presId="urn:microsoft.com/office/officeart/2005/8/layout/vList2"/>
    <dgm:cxn modelId="{FE3BB2BC-0932-4AB6-AD7B-8BF0C2655C45}" type="presParOf" srcId="{251E057B-3B16-43BD-9B13-7CB1B18CDEFB}" destId="{6DB293C4-8F5E-4448-8D4F-F9E64010BE07}" srcOrd="5" destOrd="0" presId="urn:microsoft.com/office/officeart/2005/8/layout/vList2"/>
    <dgm:cxn modelId="{2FD50812-B6E3-4AAC-9734-A7BC7DE0B9EC}" type="presParOf" srcId="{251E057B-3B16-43BD-9B13-7CB1B18CDEFB}" destId="{FD0BC024-D91D-49B5-B714-E0B57639080D}" srcOrd="6" destOrd="0" presId="urn:microsoft.com/office/officeart/2005/8/layout/vList2"/>
    <dgm:cxn modelId="{D17B18BE-CDDE-4428-9143-3F6BC8C31D05}" type="presParOf" srcId="{251E057B-3B16-43BD-9B13-7CB1B18CDEFB}" destId="{B4B6E2A7-A474-40D8-B937-01F28F8907A9}" srcOrd="7" destOrd="0" presId="urn:microsoft.com/office/officeart/2005/8/layout/vList2"/>
    <dgm:cxn modelId="{3519C0B3-8B1A-4CA7-8857-30250E4EC3B6}" type="presParOf" srcId="{251E057B-3B16-43BD-9B13-7CB1B18CDEFB}" destId="{53E395D6-2CCE-468D-A5A7-2ACB4BA0FE56}" srcOrd="8" destOrd="0" presId="urn:microsoft.com/office/officeart/2005/8/layout/vList2"/>
    <dgm:cxn modelId="{DA507E13-CFB9-4295-BB12-DE8AE44C460A}" type="presParOf" srcId="{251E057B-3B16-43BD-9B13-7CB1B18CDEFB}" destId="{12319550-4473-43F4-B68F-39A604EF498C}" srcOrd="9" destOrd="0" presId="urn:microsoft.com/office/officeart/2005/8/layout/vList2"/>
    <dgm:cxn modelId="{B3971CED-4D9A-4E7E-A5A6-70E573E9E761}" type="presParOf" srcId="{251E057B-3B16-43BD-9B13-7CB1B18CDEFB}" destId="{0B8E1260-DE09-42FB-A3B6-75E548650FB8}" srcOrd="10" destOrd="0" presId="urn:microsoft.com/office/officeart/2005/8/layout/vList2"/>
    <dgm:cxn modelId="{F86E0D4D-F590-478A-88A6-FFD8CEB014B3}" type="presParOf" srcId="{251E057B-3B16-43BD-9B13-7CB1B18CDEFB}" destId="{5F518F53-5C69-413B-8600-1C40F49BA191}" srcOrd="11" destOrd="0" presId="urn:microsoft.com/office/officeart/2005/8/layout/vList2"/>
    <dgm:cxn modelId="{C9D0AC22-31F0-4E2F-81BB-FCBFE327CAE9}" type="presParOf" srcId="{251E057B-3B16-43BD-9B13-7CB1B18CDEFB}" destId="{2A6AE397-4CC2-4864-B258-EB04EE62505B}"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1EEA9-EF48-4BCF-9505-184888BEBD82}">
      <dsp:nvSpPr>
        <dsp:cNvPr id="0" name=""/>
        <dsp:cNvSpPr/>
      </dsp:nvSpPr>
      <dsp:spPr>
        <a:xfrm>
          <a:off x="0" y="27381"/>
          <a:ext cx="10972800"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  Presence of obsessions, compulsions, or both</a:t>
          </a:r>
        </a:p>
      </dsp:txBody>
      <dsp:txXfrm>
        <a:off x="28100" y="55481"/>
        <a:ext cx="10916600" cy="519439"/>
      </dsp:txXfrm>
    </dsp:sp>
    <dsp:sp modelId="{9A6A39B8-0D9E-4BB7-A769-D6AE5EF3B8CB}">
      <dsp:nvSpPr>
        <dsp:cNvPr id="0" name=""/>
        <dsp:cNvSpPr/>
      </dsp:nvSpPr>
      <dsp:spPr>
        <a:xfrm>
          <a:off x="0" y="672141"/>
          <a:ext cx="10972800"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B.  Greater than 1 hr per day or cause distress/impairment</a:t>
          </a:r>
        </a:p>
      </dsp:txBody>
      <dsp:txXfrm>
        <a:off x="28100" y="700241"/>
        <a:ext cx="10916600" cy="519439"/>
      </dsp:txXfrm>
    </dsp:sp>
    <dsp:sp modelId="{14015BEE-F07D-4F2E-A4F0-CB77A55D05B4}">
      <dsp:nvSpPr>
        <dsp:cNvPr id="0" name=""/>
        <dsp:cNvSpPr/>
      </dsp:nvSpPr>
      <dsp:spPr>
        <a:xfrm>
          <a:off x="0" y="1316901"/>
          <a:ext cx="10972800"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  Not attributable to substance or medical condition</a:t>
          </a:r>
        </a:p>
      </dsp:txBody>
      <dsp:txXfrm>
        <a:off x="28100" y="1345001"/>
        <a:ext cx="10916600" cy="519439"/>
      </dsp:txXfrm>
    </dsp:sp>
    <dsp:sp modelId="{305AF7C8-3E31-4D54-9BF5-23EBEBBD35B8}">
      <dsp:nvSpPr>
        <dsp:cNvPr id="0" name=""/>
        <dsp:cNvSpPr/>
      </dsp:nvSpPr>
      <dsp:spPr>
        <a:xfrm>
          <a:off x="0" y="1961661"/>
          <a:ext cx="10972800"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  Not explained by another mental disorder</a:t>
          </a:r>
        </a:p>
      </dsp:txBody>
      <dsp:txXfrm>
        <a:off x="28100" y="1989761"/>
        <a:ext cx="10916600" cy="519439"/>
      </dsp:txXfrm>
    </dsp:sp>
    <dsp:sp modelId="{60105138-DE5A-490B-A840-B200DF3AABD5}">
      <dsp:nvSpPr>
        <dsp:cNvPr id="0" name=""/>
        <dsp:cNvSpPr/>
      </dsp:nvSpPr>
      <dsp:spPr>
        <a:xfrm>
          <a:off x="0" y="2606421"/>
          <a:ext cx="10972800"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Specify:</a:t>
          </a:r>
        </a:p>
      </dsp:txBody>
      <dsp:txXfrm>
        <a:off x="28100" y="2634521"/>
        <a:ext cx="10916600" cy="519439"/>
      </dsp:txXfrm>
    </dsp:sp>
    <dsp:sp modelId="{EF8EE740-1DBC-48B6-8827-EE8D04AA2EF7}">
      <dsp:nvSpPr>
        <dsp:cNvPr id="0" name=""/>
        <dsp:cNvSpPr/>
      </dsp:nvSpPr>
      <dsp:spPr>
        <a:xfrm>
          <a:off x="0" y="3182061"/>
          <a:ext cx="10972800" cy="131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solidFill>
                <a:schemeClr val="bg1"/>
              </a:solidFill>
            </a:rPr>
            <a:t>Good or fair insight</a:t>
          </a:r>
        </a:p>
        <a:p>
          <a:pPr marL="171450" lvl="1" indent="-171450" algn="l" defTabSz="844550">
            <a:lnSpc>
              <a:spcPct val="90000"/>
            </a:lnSpc>
            <a:spcBef>
              <a:spcPct val="0"/>
            </a:spcBef>
            <a:spcAft>
              <a:spcPct val="20000"/>
            </a:spcAft>
            <a:buChar char="•"/>
          </a:pPr>
          <a:r>
            <a:rPr lang="en-US" sz="1900" kern="1200" dirty="0">
              <a:solidFill>
                <a:schemeClr val="bg1"/>
              </a:solidFill>
            </a:rPr>
            <a:t>Poor insight</a:t>
          </a:r>
        </a:p>
        <a:p>
          <a:pPr marL="171450" lvl="1" indent="-171450" algn="l" defTabSz="844550">
            <a:lnSpc>
              <a:spcPct val="90000"/>
            </a:lnSpc>
            <a:spcBef>
              <a:spcPct val="0"/>
            </a:spcBef>
            <a:spcAft>
              <a:spcPct val="20000"/>
            </a:spcAft>
            <a:buChar char="•"/>
          </a:pPr>
          <a:r>
            <a:rPr lang="en-US" sz="1900" kern="1200" dirty="0">
              <a:solidFill>
                <a:schemeClr val="bg1"/>
              </a:solidFill>
            </a:rPr>
            <a:t>Absent insight</a:t>
          </a:r>
        </a:p>
        <a:p>
          <a:pPr marL="171450" lvl="1" indent="-171450" algn="l" defTabSz="844550">
            <a:lnSpc>
              <a:spcPct val="90000"/>
            </a:lnSpc>
            <a:spcBef>
              <a:spcPct val="0"/>
            </a:spcBef>
            <a:spcAft>
              <a:spcPct val="20000"/>
            </a:spcAft>
            <a:buChar char="•"/>
          </a:pPr>
          <a:r>
            <a:rPr lang="en-US" sz="1900" kern="1200" dirty="0">
              <a:solidFill>
                <a:schemeClr val="bg1"/>
              </a:solidFill>
            </a:rPr>
            <a:t>Tic-related</a:t>
          </a:r>
        </a:p>
      </dsp:txBody>
      <dsp:txXfrm>
        <a:off x="0" y="3182061"/>
        <a:ext cx="10972800" cy="1316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14E41-5435-474B-BB03-B302B6113C7C}">
      <dsp:nvSpPr>
        <dsp:cNvPr id="0" name=""/>
        <dsp:cNvSpPr/>
      </dsp:nvSpPr>
      <dsp:spPr>
        <a:xfrm>
          <a:off x="0" y="92079"/>
          <a:ext cx="6586489" cy="10740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OCD 17 X more common in individuals with AN than would be expected by chance</a:t>
          </a:r>
        </a:p>
      </dsp:txBody>
      <dsp:txXfrm>
        <a:off x="52431" y="144510"/>
        <a:ext cx="6481627" cy="969198"/>
      </dsp:txXfrm>
    </dsp:sp>
    <dsp:sp modelId="{67E673AA-AF4A-419F-9344-06B8A119F364}">
      <dsp:nvSpPr>
        <dsp:cNvPr id="0" name=""/>
        <dsp:cNvSpPr/>
      </dsp:nvSpPr>
      <dsp:spPr>
        <a:xfrm>
          <a:off x="0" y="1166139"/>
          <a:ext cx="6586489"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12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16X higher in women</a:t>
          </a:r>
        </a:p>
        <a:p>
          <a:pPr marL="228600" lvl="1" indent="-228600" algn="l" defTabSz="933450">
            <a:lnSpc>
              <a:spcPct val="90000"/>
            </a:lnSpc>
            <a:spcBef>
              <a:spcPct val="0"/>
            </a:spcBef>
            <a:spcAft>
              <a:spcPct val="20000"/>
            </a:spcAft>
            <a:buChar char="•"/>
          </a:pPr>
          <a:r>
            <a:rPr lang="en-US" sz="2100" kern="1200"/>
            <a:t>37 X higher in men</a:t>
          </a:r>
        </a:p>
      </dsp:txBody>
      <dsp:txXfrm>
        <a:off x="0" y="1166139"/>
        <a:ext cx="6586489" cy="726570"/>
      </dsp:txXfrm>
    </dsp:sp>
    <dsp:sp modelId="{8FA609E3-2D9B-494F-986A-12DC84A15738}">
      <dsp:nvSpPr>
        <dsp:cNvPr id="0" name=""/>
        <dsp:cNvSpPr/>
      </dsp:nvSpPr>
      <dsp:spPr>
        <a:xfrm>
          <a:off x="0" y="1892709"/>
          <a:ext cx="6586489" cy="1074060"/>
        </a:xfrm>
        <a:prstGeom prst="roundRect">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Initial diagnosis of OCD increases risk of later AN diagnosis and vice versa</a:t>
          </a:r>
        </a:p>
      </dsp:txBody>
      <dsp:txXfrm>
        <a:off x="52431" y="1945140"/>
        <a:ext cx="6481627" cy="969198"/>
      </dsp:txXfrm>
    </dsp:sp>
    <dsp:sp modelId="{C1DE84A7-C39E-4455-A6D8-191D03EC7DE5}">
      <dsp:nvSpPr>
        <dsp:cNvPr id="0" name=""/>
        <dsp:cNvSpPr/>
      </dsp:nvSpPr>
      <dsp:spPr>
        <a:xfrm>
          <a:off x="0" y="2966769"/>
          <a:ext cx="6586489"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12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OCD dx = 4X higher risk of later diagnosis of AN</a:t>
          </a:r>
        </a:p>
        <a:p>
          <a:pPr marL="228600" lvl="1" indent="-228600" algn="l" defTabSz="933450">
            <a:lnSpc>
              <a:spcPct val="90000"/>
            </a:lnSpc>
            <a:spcBef>
              <a:spcPct val="0"/>
            </a:spcBef>
            <a:spcAft>
              <a:spcPct val="20000"/>
            </a:spcAft>
            <a:buChar char="•"/>
          </a:pPr>
          <a:r>
            <a:rPr lang="en-US" sz="2100" kern="1200"/>
            <a:t>AN dx = 10x higher risk of later diagnosis of OCD</a:t>
          </a:r>
        </a:p>
      </dsp:txBody>
      <dsp:txXfrm>
        <a:off x="0" y="2966769"/>
        <a:ext cx="6586489" cy="7265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78818-410C-4570-9FAC-0BCD200ED6E1}">
      <dsp:nvSpPr>
        <dsp:cNvPr id="0" name=""/>
        <dsp:cNvSpPr/>
      </dsp:nvSpPr>
      <dsp:spPr>
        <a:xfrm>
          <a:off x="0" y="46641"/>
          <a:ext cx="10972800" cy="671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Obsessive Compulsive Inventory (OCI-R)</a:t>
          </a:r>
        </a:p>
      </dsp:txBody>
      <dsp:txXfrm>
        <a:off x="32784" y="79425"/>
        <a:ext cx="10907232" cy="606012"/>
      </dsp:txXfrm>
    </dsp:sp>
    <dsp:sp modelId="{AA136EB4-C7F7-44ED-BDBF-A684FB309358}">
      <dsp:nvSpPr>
        <dsp:cNvPr id="0" name=""/>
        <dsp:cNvSpPr/>
      </dsp:nvSpPr>
      <dsp:spPr>
        <a:xfrm>
          <a:off x="0" y="798861"/>
          <a:ext cx="10972800" cy="671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Dimensional Obsessive-Compulsive Scale (DOCS)</a:t>
          </a:r>
        </a:p>
      </dsp:txBody>
      <dsp:txXfrm>
        <a:off x="32784" y="831645"/>
        <a:ext cx="10907232" cy="606012"/>
      </dsp:txXfrm>
    </dsp:sp>
    <dsp:sp modelId="{DA6B20B1-FE44-4673-B3BC-D1F38FCB3EBA}">
      <dsp:nvSpPr>
        <dsp:cNvPr id="0" name=""/>
        <dsp:cNvSpPr/>
      </dsp:nvSpPr>
      <dsp:spPr>
        <a:xfrm>
          <a:off x="0" y="1551081"/>
          <a:ext cx="10972800" cy="671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Obsessive Concerns Checklist</a:t>
          </a:r>
        </a:p>
      </dsp:txBody>
      <dsp:txXfrm>
        <a:off x="32784" y="1583865"/>
        <a:ext cx="10907232" cy="606012"/>
      </dsp:txXfrm>
    </dsp:sp>
    <dsp:sp modelId="{97D28ED6-6F24-48D0-A3F3-9A69E4C16DD8}">
      <dsp:nvSpPr>
        <dsp:cNvPr id="0" name=""/>
        <dsp:cNvSpPr/>
      </dsp:nvSpPr>
      <dsp:spPr>
        <a:xfrm>
          <a:off x="0" y="2303301"/>
          <a:ext cx="10972800" cy="671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Compulsive Activities Checklist</a:t>
          </a:r>
        </a:p>
      </dsp:txBody>
      <dsp:txXfrm>
        <a:off x="32784" y="2336085"/>
        <a:ext cx="10907232" cy="606012"/>
      </dsp:txXfrm>
    </dsp:sp>
    <dsp:sp modelId="{F8D73B0D-F2C5-45A0-9705-C8D296F97A4A}">
      <dsp:nvSpPr>
        <dsp:cNvPr id="0" name=""/>
        <dsp:cNvSpPr/>
      </dsp:nvSpPr>
      <dsp:spPr>
        <a:xfrm>
          <a:off x="0" y="3055521"/>
          <a:ext cx="10972800" cy="671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Y-BOCS</a:t>
          </a:r>
        </a:p>
      </dsp:txBody>
      <dsp:txXfrm>
        <a:off x="32784" y="3088305"/>
        <a:ext cx="10907232" cy="606012"/>
      </dsp:txXfrm>
    </dsp:sp>
    <dsp:sp modelId="{D6F01F57-DAD8-446F-B3A5-E2F03FFF5B56}">
      <dsp:nvSpPr>
        <dsp:cNvPr id="0" name=""/>
        <dsp:cNvSpPr/>
      </dsp:nvSpPr>
      <dsp:spPr>
        <a:xfrm>
          <a:off x="0" y="3807741"/>
          <a:ext cx="10972800" cy="671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Y-BOCS-II</a:t>
          </a:r>
        </a:p>
      </dsp:txBody>
      <dsp:txXfrm>
        <a:off x="32784" y="3840525"/>
        <a:ext cx="10907232" cy="606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FC341-01EA-4417-A0C1-4BBB957D38DF}">
      <dsp:nvSpPr>
        <dsp:cNvPr id="0" name=""/>
        <dsp:cNvSpPr/>
      </dsp:nvSpPr>
      <dsp:spPr>
        <a:xfrm>
          <a:off x="0" y="296481"/>
          <a:ext cx="10972800" cy="20947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395732" rIns="851611"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sym typeface="Symbol" panose="05050102010706020507" pitchFamily="18" charset="2"/>
            </a:rPr>
            <a:t></a:t>
          </a:r>
          <a:r>
            <a:rPr lang="en-US" sz="1900" kern="1200"/>
            <a:t>1-adrenergic antagonism: orthostatic hypotension</a:t>
          </a:r>
        </a:p>
        <a:p>
          <a:pPr marL="171450" lvl="1" indent="-171450" algn="l" defTabSz="844550">
            <a:lnSpc>
              <a:spcPct val="90000"/>
            </a:lnSpc>
            <a:spcBef>
              <a:spcPct val="0"/>
            </a:spcBef>
            <a:spcAft>
              <a:spcPct val="15000"/>
            </a:spcAft>
            <a:buChar char="•"/>
          </a:pPr>
          <a:r>
            <a:rPr lang="en-US" sz="1900" kern="1200"/>
            <a:t>Histamine (H</a:t>
          </a:r>
          <a:r>
            <a:rPr lang="en-US" sz="1900" kern="1200" baseline="-25000"/>
            <a:t>1</a:t>
          </a:r>
          <a:r>
            <a:rPr lang="en-US" sz="1900" kern="1200"/>
            <a:t>) blockade: weight gain and sedation</a:t>
          </a:r>
        </a:p>
        <a:p>
          <a:pPr marL="171450" lvl="1" indent="-171450" algn="l" defTabSz="844550">
            <a:lnSpc>
              <a:spcPct val="90000"/>
            </a:lnSpc>
            <a:spcBef>
              <a:spcPct val="0"/>
            </a:spcBef>
            <a:spcAft>
              <a:spcPct val="15000"/>
            </a:spcAft>
            <a:buChar char="•"/>
          </a:pPr>
          <a:r>
            <a:rPr lang="en-US" sz="1900" kern="1200"/>
            <a:t>Anticholinergic: tachycardia, urinary retention, dry mouth, blurred vision, constipation</a:t>
          </a:r>
        </a:p>
        <a:p>
          <a:pPr marL="171450" lvl="1" indent="-171450" algn="l" defTabSz="844550">
            <a:lnSpc>
              <a:spcPct val="90000"/>
            </a:lnSpc>
            <a:spcBef>
              <a:spcPct val="0"/>
            </a:spcBef>
            <a:spcAft>
              <a:spcPct val="15000"/>
            </a:spcAft>
            <a:buChar char="•"/>
          </a:pPr>
          <a:r>
            <a:rPr lang="en-US" sz="1900" kern="1200"/>
            <a:t>Na channel blockade:  seizures and arrhythmias (0.7%)</a:t>
          </a:r>
        </a:p>
        <a:p>
          <a:pPr marL="342900" lvl="2" indent="-171450" algn="l" defTabSz="844550">
            <a:lnSpc>
              <a:spcPct val="90000"/>
            </a:lnSpc>
            <a:spcBef>
              <a:spcPct val="0"/>
            </a:spcBef>
            <a:spcAft>
              <a:spcPct val="15000"/>
            </a:spcAft>
            <a:buChar char="•"/>
          </a:pPr>
          <a:r>
            <a:rPr lang="en-US" sz="1900" kern="1200"/>
            <a:t>Screening EKG in those with heart disease or &gt;40 y/o</a:t>
          </a:r>
        </a:p>
      </dsp:txBody>
      <dsp:txXfrm>
        <a:off x="0" y="296481"/>
        <a:ext cx="10972800" cy="2094750"/>
      </dsp:txXfrm>
    </dsp:sp>
    <dsp:sp modelId="{4D57FF54-C55C-48AF-A9FB-48A979A1652B}">
      <dsp:nvSpPr>
        <dsp:cNvPr id="0" name=""/>
        <dsp:cNvSpPr/>
      </dsp:nvSpPr>
      <dsp:spPr>
        <a:xfrm>
          <a:off x="548640" y="16041"/>
          <a:ext cx="768096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44550">
            <a:lnSpc>
              <a:spcPct val="90000"/>
            </a:lnSpc>
            <a:spcBef>
              <a:spcPct val="0"/>
            </a:spcBef>
            <a:spcAft>
              <a:spcPct val="35000"/>
            </a:spcAft>
            <a:buNone/>
          </a:pPr>
          <a:r>
            <a:rPr lang="en-US" sz="1900" kern="1200"/>
            <a:t>Side effects</a:t>
          </a:r>
        </a:p>
      </dsp:txBody>
      <dsp:txXfrm>
        <a:off x="576020" y="43421"/>
        <a:ext cx="7626200" cy="506120"/>
      </dsp:txXfrm>
    </dsp:sp>
    <dsp:sp modelId="{4120F868-60E5-46DF-913D-BD6009C8014B}">
      <dsp:nvSpPr>
        <dsp:cNvPr id="0" name=""/>
        <dsp:cNvSpPr/>
      </dsp:nvSpPr>
      <dsp:spPr>
        <a:xfrm>
          <a:off x="0" y="2774271"/>
          <a:ext cx="10972800" cy="17356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395732" rIns="851611"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12-hour levels</a:t>
          </a:r>
        </a:p>
        <a:p>
          <a:pPr marL="171450" lvl="1" indent="-171450" algn="l" defTabSz="844550">
            <a:lnSpc>
              <a:spcPct val="90000"/>
            </a:lnSpc>
            <a:spcBef>
              <a:spcPct val="0"/>
            </a:spcBef>
            <a:spcAft>
              <a:spcPct val="15000"/>
            </a:spcAft>
            <a:buChar char="•"/>
          </a:pPr>
          <a:r>
            <a:rPr lang="en-US" sz="1900" kern="1200"/>
            <a:t>Steady state 2-3 weeks (32/69h half-life)</a:t>
          </a:r>
        </a:p>
        <a:p>
          <a:pPr marL="171450" lvl="1" indent="-171450" algn="l" defTabSz="844550">
            <a:lnSpc>
              <a:spcPct val="90000"/>
            </a:lnSpc>
            <a:spcBef>
              <a:spcPct val="0"/>
            </a:spcBef>
            <a:spcAft>
              <a:spcPct val="15000"/>
            </a:spcAft>
            <a:buChar char="•"/>
          </a:pPr>
          <a:r>
            <a:rPr lang="en-US" sz="1900" kern="1200"/>
            <a:t>Clomipramine (CMI): 225-350 ng/mL</a:t>
          </a:r>
        </a:p>
        <a:p>
          <a:pPr marL="171450" lvl="1" indent="-171450" algn="l" defTabSz="844550">
            <a:lnSpc>
              <a:spcPct val="90000"/>
            </a:lnSpc>
            <a:spcBef>
              <a:spcPct val="0"/>
            </a:spcBef>
            <a:spcAft>
              <a:spcPct val="15000"/>
            </a:spcAft>
            <a:buChar char="•"/>
          </a:pPr>
          <a:r>
            <a:rPr lang="en-US" sz="1900" kern="1200"/>
            <a:t>CMI+Norclomipramine (desmethylclomipramine):  &lt;/= 500ng/mL</a:t>
          </a:r>
        </a:p>
      </dsp:txBody>
      <dsp:txXfrm>
        <a:off x="0" y="2774271"/>
        <a:ext cx="10972800" cy="1735650"/>
      </dsp:txXfrm>
    </dsp:sp>
    <dsp:sp modelId="{00CF5E66-45DE-44D7-B1B4-7763247CA103}">
      <dsp:nvSpPr>
        <dsp:cNvPr id="0" name=""/>
        <dsp:cNvSpPr/>
      </dsp:nvSpPr>
      <dsp:spPr>
        <a:xfrm>
          <a:off x="548640" y="2493831"/>
          <a:ext cx="768096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44550">
            <a:lnSpc>
              <a:spcPct val="90000"/>
            </a:lnSpc>
            <a:spcBef>
              <a:spcPct val="0"/>
            </a:spcBef>
            <a:spcAft>
              <a:spcPct val="35000"/>
            </a:spcAft>
            <a:buNone/>
          </a:pPr>
          <a:r>
            <a:rPr lang="en-US" sz="1900" kern="1200"/>
            <a:t>Goal Serum Levels</a:t>
          </a:r>
        </a:p>
      </dsp:txBody>
      <dsp:txXfrm>
        <a:off x="576020" y="2521211"/>
        <a:ext cx="7626200" cy="506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AA3E8-B627-4B64-9482-C9AD9FB56E49}">
      <dsp:nvSpPr>
        <dsp:cNvPr id="0" name=""/>
        <dsp:cNvSpPr/>
      </dsp:nvSpPr>
      <dsp:spPr>
        <a:xfrm>
          <a:off x="0" y="596406"/>
          <a:ext cx="9981155"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18 or older with OCD diagnosis for at least 5 years</a:t>
          </a:r>
        </a:p>
      </dsp:txBody>
      <dsp:txXfrm>
        <a:off x="21075" y="617481"/>
        <a:ext cx="9939005" cy="389580"/>
      </dsp:txXfrm>
    </dsp:sp>
    <dsp:sp modelId="{0F4C3A87-96F7-44D5-800C-A7DA2DA6BAAC}">
      <dsp:nvSpPr>
        <dsp:cNvPr id="0" name=""/>
        <dsp:cNvSpPr/>
      </dsp:nvSpPr>
      <dsp:spPr>
        <a:xfrm>
          <a:off x="0" y="1079976"/>
          <a:ext cx="9981155"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Marked functional impairment</a:t>
          </a:r>
        </a:p>
      </dsp:txBody>
      <dsp:txXfrm>
        <a:off x="21075" y="1101051"/>
        <a:ext cx="9939005" cy="389580"/>
      </dsp:txXfrm>
    </dsp:sp>
    <dsp:sp modelId="{7C78F6C5-5F2A-40CD-8CF9-A2FD48B9E0DC}">
      <dsp:nvSpPr>
        <dsp:cNvPr id="0" name=""/>
        <dsp:cNvSpPr/>
      </dsp:nvSpPr>
      <dsp:spPr>
        <a:xfrm>
          <a:off x="0" y="1563546"/>
          <a:ext cx="9981155"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YBOCS &gt;/= 28 (severe – extreme OCD)</a:t>
          </a:r>
        </a:p>
      </dsp:txBody>
      <dsp:txXfrm>
        <a:off x="21075" y="1584621"/>
        <a:ext cx="9939005" cy="389580"/>
      </dsp:txXfrm>
    </dsp:sp>
    <dsp:sp modelId="{FD0BC024-D91D-49B5-B714-E0B57639080D}">
      <dsp:nvSpPr>
        <dsp:cNvPr id="0" name=""/>
        <dsp:cNvSpPr/>
      </dsp:nvSpPr>
      <dsp:spPr>
        <a:xfrm>
          <a:off x="0" y="2047116"/>
          <a:ext cx="9981155"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Three 12 wk trials of serotonergic agents including clomipramine</a:t>
          </a:r>
        </a:p>
      </dsp:txBody>
      <dsp:txXfrm>
        <a:off x="21075" y="2068191"/>
        <a:ext cx="9939005" cy="389580"/>
      </dsp:txXfrm>
    </dsp:sp>
    <dsp:sp modelId="{53E395D6-2CCE-468D-A5A7-2ACB4BA0FE56}">
      <dsp:nvSpPr>
        <dsp:cNvPr id="0" name=""/>
        <dsp:cNvSpPr/>
      </dsp:nvSpPr>
      <dsp:spPr>
        <a:xfrm>
          <a:off x="0" y="2530686"/>
          <a:ext cx="9981155"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Augmentation with antipsychotic and long-acting benzodiazepine</a:t>
          </a:r>
        </a:p>
      </dsp:txBody>
      <dsp:txXfrm>
        <a:off x="21075" y="2551761"/>
        <a:ext cx="9939005" cy="389580"/>
      </dsp:txXfrm>
    </dsp:sp>
    <dsp:sp modelId="{0B8E1260-DE09-42FB-A3B6-75E548650FB8}">
      <dsp:nvSpPr>
        <dsp:cNvPr id="0" name=""/>
        <dsp:cNvSpPr/>
      </dsp:nvSpPr>
      <dsp:spPr>
        <a:xfrm>
          <a:off x="0" y="3014256"/>
          <a:ext cx="9981155"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At least 20 sessions of ERP</a:t>
          </a:r>
        </a:p>
      </dsp:txBody>
      <dsp:txXfrm>
        <a:off x="21075" y="3035331"/>
        <a:ext cx="9939005" cy="389580"/>
      </dsp:txXfrm>
    </dsp:sp>
    <dsp:sp modelId="{2A6AE397-4CC2-4864-B258-EB04EE62505B}">
      <dsp:nvSpPr>
        <dsp:cNvPr id="0" name=""/>
        <dsp:cNvSpPr/>
      </dsp:nvSpPr>
      <dsp:spPr>
        <a:xfrm>
          <a:off x="0" y="3497826"/>
          <a:ext cx="9981155"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No comorbid bipolar, psychotic disorder, active substance use disorder or severe personality disorder</a:t>
          </a:r>
        </a:p>
      </dsp:txBody>
      <dsp:txXfrm>
        <a:off x="21075" y="3518901"/>
        <a:ext cx="9939005" cy="3895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8ABCDDF8-51F8-4A5A-AE61-EECE29EE7489}" type="datetimeFigureOut">
              <a:rPr lang="en-US" smtClean="0"/>
              <a:t>7/18/2021</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5F7CC951-DE3D-49D1-BC91-4A508661ECB1}" type="slidenum">
              <a:rPr lang="en-US" smtClean="0"/>
              <a:t>‹#›</a:t>
            </a:fld>
            <a:endParaRPr lang="en-US"/>
          </a:p>
        </p:txBody>
      </p:sp>
    </p:spTree>
    <p:extLst>
      <p:ext uri="{BB962C8B-B14F-4D97-AF65-F5344CB8AC3E}">
        <p14:creationId xmlns:p14="http://schemas.microsoft.com/office/powerpoint/2010/main" val="3867492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6FB7A9C5-A84A-446D-B16B-D093DB8FD683}" type="datetimeFigureOut">
              <a:rPr lang="en-US" smtClean="0"/>
              <a:t>7/18/2021</a:t>
            </a:fld>
            <a:endParaRPr lang="en-US"/>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3E014666-0DA8-49AB-A1E6-84204DAF0F40}" type="slidenum">
              <a:rPr lang="en-US" smtClean="0"/>
              <a:t>‹#›</a:t>
            </a:fld>
            <a:endParaRPr lang="en-US"/>
          </a:p>
        </p:txBody>
      </p:sp>
    </p:spTree>
    <p:extLst>
      <p:ext uri="{BB962C8B-B14F-4D97-AF65-F5344CB8AC3E}">
        <p14:creationId xmlns:p14="http://schemas.microsoft.com/office/powerpoint/2010/main" val="3815770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014666-0DA8-49AB-A1E6-84204DAF0F40}" type="slidenum">
              <a:rPr lang="en-US" smtClean="0"/>
              <a:t>4</a:t>
            </a:fld>
            <a:endParaRPr lang="en-US"/>
          </a:p>
        </p:txBody>
      </p:sp>
    </p:spTree>
    <p:extLst>
      <p:ext uri="{BB962C8B-B14F-4D97-AF65-F5344CB8AC3E}">
        <p14:creationId xmlns:p14="http://schemas.microsoft.com/office/powerpoint/2010/main" val="1734071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Stephanie</a:t>
            </a:r>
          </a:p>
          <a:p>
            <a:r>
              <a:rPr lang="en-US" dirty="0"/>
              <a:t>Use example</a:t>
            </a:r>
            <a:r>
              <a:rPr lang="en-US" baseline="0" dirty="0"/>
              <a:t> that isn’t a particular patient’s problem</a:t>
            </a:r>
          </a:p>
          <a:p>
            <a:r>
              <a:rPr lang="en-US" baseline="0" dirty="0"/>
              <a:t>Behaving like there is a problem reinforces that there actually IS a problem (THINK OF EXAMPLE)</a:t>
            </a:r>
          </a:p>
          <a:p>
            <a:r>
              <a:rPr lang="en-US" baseline="0" dirty="0"/>
              <a:t>Brain is biased towards interpreting danger but then we orient/correct </a:t>
            </a:r>
            <a:r>
              <a:rPr lang="en-US" baseline="0" dirty="0">
                <a:sym typeface="Wingdings" panose="05000000000000000000" pitchFamily="2" charset="2"/>
              </a:rPr>
              <a:t> once your brain believes it’s dangerous, it’s locked in without corrective experience.  Safety learning does not generalize like danger learning  if you generalize too quickly you could do something dumb (if it’s a rational fear)  exposures need to be in multiple settings.  Safety learning does not persist without repeated corrective experiences</a:t>
            </a:r>
            <a:endParaRPr lang="en-US" dirty="0"/>
          </a:p>
        </p:txBody>
      </p:sp>
      <p:sp>
        <p:nvSpPr>
          <p:cNvPr id="4" name="Slide Number Placeholder 3"/>
          <p:cNvSpPr>
            <a:spLocks noGrp="1"/>
          </p:cNvSpPr>
          <p:nvPr>
            <p:ph type="sldNum" sz="quarter" idx="10"/>
          </p:nvPr>
        </p:nvSpPr>
        <p:spPr/>
        <p:txBody>
          <a:bodyPr/>
          <a:lstStyle/>
          <a:p>
            <a:fld id="{A63BD7F8-CDB1-4162-8F17-FF90052F6CEC}" type="slidenum">
              <a:rPr lang="en-US" smtClean="0"/>
              <a:t>16</a:t>
            </a:fld>
            <a:endParaRPr lang="en-US"/>
          </a:p>
        </p:txBody>
      </p:sp>
    </p:spTree>
    <p:extLst>
      <p:ext uri="{BB962C8B-B14F-4D97-AF65-F5344CB8AC3E}">
        <p14:creationId xmlns:p14="http://schemas.microsoft.com/office/powerpoint/2010/main" val="2958855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Emily</a:t>
            </a:r>
          </a:p>
          <a:p>
            <a:r>
              <a:rPr lang="en-US" dirty="0"/>
              <a:t>Brown Longitudinal Study – In terms of lifetime Axis I comorbidity, only 9% had OCD alone. </a:t>
            </a:r>
          </a:p>
          <a:p>
            <a:r>
              <a:rPr lang="en-US" dirty="0"/>
              <a:t>SUD:  70% reported OCD preceded</a:t>
            </a:r>
            <a:r>
              <a:rPr lang="en-US" baseline="0" dirty="0"/>
              <a:t> SUD by at least 1 year</a:t>
            </a:r>
            <a:endParaRPr lang="en-US" dirty="0"/>
          </a:p>
          <a:p>
            <a:r>
              <a:rPr lang="en-US" dirty="0"/>
              <a:t>PD:  Avoidant and OCPD</a:t>
            </a:r>
          </a:p>
          <a:p>
            <a:r>
              <a:rPr lang="en-US" dirty="0"/>
              <a:t>Tic disorder:  about 40% of those with tic</a:t>
            </a:r>
            <a:r>
              <a:rPr lang="en-US" baseline="0" dirty="0"/>
              <a:t> disorder also have OC symptoms (Fernandez-Alvarez E. Comorbid disorders associated with tics. </a:t>
            </a:r>
            <a:r>
              <a:rPr lang="en-US" i="1" baseline="0" dirty="0"/>
              <a:t>Rev Neurol. </a:t>
            </a:r>
            <a:r>
              <a:rPr lang="en-US" i="0" baseline="0" dirty="0"/>
              <a:t>2002;34(S1):S122-129.)</a:t>
            </a:r>
          </a:p>
          <a:p>
            <a:r>
              <a:rPr lang="en-US" i="0" baseline="0" dirty="0"/>
              <a:t>Eating Disorder: 41% of those with an eating disorder have OCD (</a:t>
            </a:r>
            <a:endParaRPr lang="en-US" dirty="0"/>
          </a:p>
        </p:txBody>
      </p:sp>
      <p:sp>
        <p:nvSpPr>
          <p:cNvPr id="4" name="Slide Number Placeholder 3"/>
          <p:cNvSpPr>
            <a:spLocks noGrp="1"/>
          </p:cNvSpPr>
          <p:nvPr>
            <p:ph type="sldNum" sz="quarter" idx="10"/>
          </p:nvPr>
        </p:nvSpPr>
        <p:spPr/>
        <p:txBody>
          <a:bodyPr/>
          <a:lstStyle/>
          <a:p>
            <a:fld id="{3E014666-0DA8-49AB-A1E6-84204DAF0F40}" type="slidenum">
              <a:rPr lang="en-US" smtClean="0"/>
              <a:t>18</a:t>
            </a:fld>
            <a:endParaRPr lang="en-US"/>
          </a:p>
        </p:txBody>
      </p:sp>
    </p:spTree>
    <p:extLst>
      <p:ext uri="{BB962C8B-B14F-4D97-AF65-F5344CB8AC3E}">
        <p14:creationId xmlns:p14="http://schemas.microsoft.com/office/powerpoint/2010/main" val="1234825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a:p>
            <a:r>
              <a:rPr lang="en-US" dirty="0"/>
              <a:t>Population based study using Swedish National Patient Register</a:t>
            </a:r>
          </a:p>
          <a:p>
            <a:r>
              <a:rPr lang="en-US" dirty="0"/>
              <a:t>Opposite findings of OCD coming first vs. AN coming first</a:t>
            </a:r>
          </a:p>
          <a:p>
            <a:r>
              <a:rPr lang="en-US" dirty="0"/>
              <a:t>Primarily hospitalized patients so may be over-representative of OCD with severe comorbidities such as AN requiring hospitalization</a:t>
            </a:r>
          </a:p>
        </p:txBody>
      </p:sp>
      <p:sp>
        <p:nvSpPr>
          <p:cNvPr id="4" name="Slide Number Placeholder 3"/>
          <p:cNvSpPr>
            <a:spLocks noGrp="1"/>
          </p:cNvSpPr>
          <p:nvPr>
            <p:ph type="sldNum" sz="quarter" idx="10"/>
          </p:nvPr>
        </p:nvSpPr>
        <p:spPr/>
        <p:txBody>
          <a:bodyPr/>
          <a:lstStyle/>
          <a:p>
            <a:fld id="{3E014666-0DA8-49AB-A1E6-84204DAF0F40}" type="slidenum">
              <a:rPr lang="en-US" smtClean="0"/>
              <a:t>19</a:t>
            </a:fld>
            <a:endParaRPr lang="en-US"/>
          </a:p>
        </p:txBody>
      </p:sp>
    </p:spTree>
    <p:extLst>
      <p:ext uri="{BB962C8B-B14F-4D97-AF65-F5344CB8AC3E}">
        <p14:creationId xmlns:p14="http://schemas.microsoft.com/office/powerpoint/2010/main" val="935109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Courier New" panose="02070309020205020404" pitchFamily="49"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Emily</a:t>
            </a: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Common childhood traits such as perfectionism, following the rules, conscientiousness, concern about mistakes, common with those who developed eating disorders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Tagay</a:t>
            </a:r>
            <a:r>
              <a:rPr lang="en-US" sz="1800" dirty="0">
                <a:effectLst/>
                <a:latin typeface="Calibri" panose="020F0502020204030204" pitchFamily="34" charset="0"/>
                <a:ea typeface="Calibri" panose="020F0502020204030204" pitchFamily="34" charset="0"/>
                <a:cs typeface="Times New Roman" panose="02020603050405020304" pitchFamily="18" charset="0"/>
              </a:rPr>
              <a:t> et al, 2014)</a:t>
            </a: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Up to 69% of patients with AN and 33% of patients with BN have a coexisting dx of OCD (CASA, 2003)</a:t>
            </a:r>
          </a:p>
          <a:p>
            <a:pPr marL="742950" marR="0" lvl="1" indent="-285750">
              <a:lnSpc>
                <a:spcPct val="107000"/>
              </a:lnSpc>
              <a:spcBef>
                <a:spcPts val="0"/>
              </a:spcBef>
              <a:spcAft>
                <a:spcPts val="80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Both EDs and OCD are manifestations of anxiety</a:t>
            </a:r>
            <a:endParaRPr lang="en-US" sz="1800" i="1"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48BAAB-600E-4EFE-A117-6A3072786D1D}" type="slidenum">
              <a:rPr lang="en-US" smtClean="0"/>
              <a:t>20</a:t>
            </a:fld>
            <a:endParaRPr lang="en-US"/>
          </a:p>
        </p:txBody>
      </p:sp>
    </p:spTree>
    <p:extLst>
      <p:ext uri="{BB962C8B-B14F-4D97-AF65-F5344CB8AC3E}">
        <p14:creationId xmlns:p14="http://schemas.microsoft.com/office/powerpoint/2010/main" val="4221602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2" indent="0">
              <a:lnSpc>
                <a:spcPct val="107000"/>
              </a:lnSpc>
              <a:spcBef>
                <a:spcPts val="0"/>
              </a:spcBef>
              <a:spcAft>
                <a:spcPts val="0"/>
              </a:spcAft>
              <a:buFont typeface="Wingdings" panose="05000000000000000000" pitchFamily="2"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Emily</a:t>
            </a:r>
          </a:p>
          <a:p>
            <a:pPr marL="1143000" marR="0" lvl="2" indent="-2286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Clinician must examine the specific bxs and the motivations behind them (e.g. patients with EDs primarily driven by concerns of physical appearance and then alter their eating patterns in order to lose weight; OCD patients may be restricting their eating for reasons other than body image concerns</a:t>
            </a:r>
          </a:p>
          <a:p>
            <a:pPr marL="1600200" marR="0" lvl="3" indent="-2286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EDs (primarily AN), are typically ego-syntonic vs. OCD is typically ego-dystonic (what is the relationship the individual has with their thoughts and actions; are obsessions and compulsions in conflict or aligned with their identity)</a:t>
            </a:r>
          </a:p>
          <a:p>
            <a:pPr marL="1600200" marR="0" lvl="3" indent="-2286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EDs, the individual often sees themselves and the illness as one; that the illness is their identity. Recovery is very difficult due to fear of not knowing who they will be without the ED</a:t>
            </a:r>
          </a:p>
          <a:p>
            <a:pPr marL="1600200" marR="0" lvl="3" indent="-2286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OCD, there is a strong distinction the individual has between themselves and the disorder; typically interested in getting rid of the OCD thoughts and bxs, because they are experiencing the disorder as highly unpleasant and separate from themselves </a:t>
            </a:r>
          </a:p>
          <a:p>
            <a:pPr marL="1143000" marR="0" lvl="2" indent="-2286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Are symptoms being motivated by both disorders simultaneously (e.g. patient washing groceries due to fear of contamination as well as fear that the products may contain high fat ingredients)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Examples:</a:t>
            </a:r>
          </a:p>
          <a:p>
            <a:pPr marL="1600200" marR="0" lvl="3"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Individual counts the number of mouthfuls chewed or pieces of food in a meal according to a fixed or magical number that is “Correct” or “just right” vs. individual counts mouthfuls or pieces of food as a means of limiting portions, thus losing more weight</a:t>
            </a:r>
          </a:p>
          <a:p>
            <a:pPr marL="1600200" marR="0" lvl="3"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Individual repeatedly washes hands due to fear of germs or other possible sources of contamination vs. individual excessively washes hands to remove tiny amounts of oil that might cause weight gain if ingested </a:t>
            </a:r>
          </a:p>
          <a:p>
            <a:pPr marL="1600200" marR="0" lvl="3"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Individual repeatedly asks waiter at restaurant about different dishes on the menu, doubtful that they have enough knowledge yet to make the perfect meal decision vs. individual constantly asks waiter about contents of dishes so as to stay away from having any butter oil or fat</a:t>
            </a:r>
          </a:p>
          <a:p>
            <a:endParaRPr lang="en-US" dirty="0"/>
          </a:p>
        </p:txBody>
      </p:sp>
      <p:sp>
        <p:nvSpPr>
          <p:cNvPr id="4" name="Slide Number Placeholder 3"/>
          <p:cNvSpPr>
            <a:spLocks noGrp="1"/>
          </p:cNvSpPr>
          <p:nvPr>
            <p:ph type="sldNum" sz="quarter" idx="5"/>
          </p:nvPr>
        </p:nvSpPr>
        <p:spPr/>
        <p:txBody>
          <a:bodyPr/>
          <a:lstStyle/>
          <a:p>
            <a:fld id="{3E014666-0DA8-49AB-A1E6-84204DAF0F40}" type="slidenum">
              <a:rPr lang="en-US" smtClean="0"/>
              <a:t>21</a:t>
            </a:fld>
            <a:endParaRPr lang="en-US"/>
          </a:p>
        </p:txBody>
      </p:sp>
    </p:spTree>
    <p:extLst>
      <p:ext uri="{BB962C8B-B14F-4D97-AF65-F5344CB8AC3E}">
        <p14:creationId xmlns:p14="http://schemas.microsoft.com/office/powerpoint/2010/main" val="618485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Emily</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Shared features of fear and low tolerance to uncertainty of OCD can also lead those with EDs to strive for perfection in things such as weight, shape, or control through rigid rules around food, exercise, or purging</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ED can emerge as coping mechanism for OCD and other anxiety disorders; OCD often comes before ED</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Combined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tx</a:t>
            </a:r>
            <a:r>
              <a:rPr lang="en-US" sz="1200" dirty="0">
                <a:effectLst/>
                <a:latin typeface="Calibri" panose="020F0502020204030204" pitchFamily="34" charset="0"/>
                <a:ea typeface="Calibri" panose="020F0502020204030204" pitchFamily="34" charset="0"/>
                <a:cs typeface="Times New Roman" panose="02020603050405020304" pitchFamily="18" charset="0"/>
              </a:rPr>
              <a:t> of cognitive therapy with ERP</a:t>
            </a: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Patient recovers from one, the other disorder symptoms increase due to difficulty managing anxiety and feeling out of control; rigidity takes on another form in their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those with only an eating disorder, these obsessions and compulsions are typically limited to thoughts and actions related to food and/or weight (e.g. excessive exercise; repetitive calorie counting; body checking; frequent weighing)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Important Difference: people with eating disorder do not view intrusive thoughts and bxs as problematic necessarily, where people who have OCD typically find these thoughts and bxs distress; with an ED, the thoughts and bxs help to maintain the condition and aligns with their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48BAAB-600E-4EFE-A117-6A3072786D1D}" type="slidenum">
              <a:rPr lang="en-US" smtClean="0"/>
              <a:t>22</a:t>
            </a:fld>
            <a:endParaRPr lang="en-US"/>
          </a:p>
        </p:txBody>
      </p:sp>
    </p:spTree>
    <p:extLst>
      <p:ext uri="{BB962C8B-B14F-4D97-AF65-F5344CB8AC3E}">
        <p14:creationId xmlns:p14="http://schemas.microsoft.com/office/powerpoint/2010/main" val="2118007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People with OCD don’t often volunteer their symptoms so it helps to have a couple screening questions when you first meet someone.  When I ask the questions, I specifically label the symptoms I’m asking about as OCD.</a:t>
            </a:r>
          </a:p>
        </p:txBody>
      </p:sp>
      <p:sp>
        <p:nvSpPr>
          <p:cNvPr id="4" name="Slide Number Placeholder 3"/>
          <p:cNvSpPr>
            <a:spLocks noGrp="1"/>
          </p:cNvSpPr>
          <p:nvPr>
            <p:ph type="sldNum" sz="quarter" idx="10"/>
          </p:nvPr>
        </p:nvSpPr>
        <p:spPr/>
        <p:txBody>
          <a:bodyPr/>
          <a:lstStyle/>
          <a:p>
            <a:fld id="{3E014666-0DA8-49AB-A1E6-84204DAF0F40}" type="slidenum">
              <a:rPr lang="en-US" smtClean="0"/>
              <a:t>26</a:t>
            </a:fld>
            <a:endParaRPr lang="en-US"/>
          </a:p>
        </p:txBody>
      </p:sp>
    </p:spTree>
    <p:extLst>
      <p:ext uri="{BB962C8B-B14F-4D97-AF65-F5344CB8AC3E}">
        <p14:creationId xmlns:p14="http://schemas.microsoft.com/office/powerpoint/2010/main" val="4124639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OCD has a strong genetic component with 68% monozygotic concordance.</a:t>
            </a:r>
          </a:p>
          <a:p>
            <a:r>
              <a:rPr lang="en-US" dirty="0"/>
              <a:t>Baseline odds = 42.5:1</a:t>
            </a:r>
          </a:p>
          <a:p>
            <a:r>
              <a:rPr lang="en-US" dirty="0"/>
              <a:t>GWAS </a:t>
            </a:r>
            <a:r>
              <a:rPr lang="en-US" dirty="0">
                <a:sym typeface="Wingdings" panose="05000000000000000000" pitchFamily="2" charset="2"/>
              </a:rPr>
              <a:t> case control, take people with and without disease or trait  </a:t>
            </a:r>
            <a:r>
              <a:rPr lang="en-US" dirty="0" err="1">
                <a:sym typeface="Wingdings" panose="05000000000000000000" pitchFamily="2" charset="2"/>
              </a:rPr>
              <a:t>dna</a:t>
            </a:r>
            <a:r>
              <a:rPr lang="en-US" dirty="0">
                <a:sym typeface="Wingdings" panose="05000000000000000000" pitchFamily="2" charset="2"/>
              </a:rPr>
              <a:t> </a:t>
            </a:r>
            <a:r>
              <a:rPr lang="en-US" dirty="0" err="1">
                <a:sym typeface="Wingdings" panose="05000000000000000000" pitchFamily="2" charset="2"/>
              </a:rPr>
              <a:t>samplelook</a:t>
            </a:r>
            <a:r>
              <a:rPr lang="en-US" dirty="0">
                <a:sym typeface="Wingdings" panose="05000000000000000000" pitchFamily="2" charset="2"/>
              </a:rPr>
              <a:t> at millions of </a:t>
            </a:r>
            <a:r>
              <a:rPr lang="en-US" dirty="0" err="1">
                <a:sym typeface="Wingdings" panose="05000000000000000000" pitchFamily="2" charset="2"/>
              </a:rPr>
              <a:t>snps</a:t>
            </a:r>
            <a:endParaRPr lang="en-US" dirty="0"/>
          </a:p>
        </p:txBody>
      </p:sp>
      <p:sp>
        <p:nvSpPr>
          <p:cNvPr id="4" name="Slide Number Placeholder 3"/>
          <p:cNvSpPr>
            <a:spLocks noGrp="1"/>
          </p:cNvSpPr>
          <p:nvPr>
            <p:ph type="sldNum" sz="quarter" idx="10"/>
          </p:nvPr>
        </p:nvSpPr>
        <p:spPr/>
        <p:txBody>
          <a:bodyPr/>
          <a:lstStyle/>
          <a:p>
            <a:fld id="{3E014666-0DA8-49AB-A1E6-84204DAF0F40}" type="slidenum">
              <a:rPr lang="en-US" smtClean="0"/>
              <a:t>28</a:t>
            </a:fld>
            <a:endParaRPr lang="en-US"/>
          </a:p>
        </p:txBody>
      </p:sp>
    </p:spTree>
    <p:extLst>
      <p:ext uri="{BB962C8B-B14F-4D97-AF65-F5344CB8AC3E}">
        <p14:creationId xmlns:p14="http://schemas.microsoft.com/office/powerpoint/2010/main" val="212995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Candidate</a:t>
            </a:r>
            <a:r>
              <a:rPr lang="en-US" baseline="0" dirty="0"/>
              <a:t> genes </a:t>
            </a:r>
            <a:r>
              <a:rPr lang="en-US" baseline="0" dirty="0">
                <a:sym typeface="Wingdings" panose="05000000000000000000" pitchFamily="2" charset="2"/>
              </a:rPr>
              <a:t>focus on areas of interest (due to known function or relevance) case control is the allele of a gene seen more frequently in subjects with disease vs. without</a:t>
            </a:r>
            <a:endParaRPr lang="en-US" dirty="0"/>
          </a:p>
          <a:p>
            <a:r>
              <a:rPr lang="en-US" dirty="0"/>
              <a:t>DA and Glutamate maybe did</a:t>
            </a:r>
            <a:r>
              <a:rPr lang="en-US" baseline="0" dirty="0"/>
              <a:t> not reach statistical significance due to smaller number of studies. </a:t>
            </a:r>
            <a:endParaRPr lang="en-US" dirty="0"/>
          </a:p>
        </p:txBody>
      </p:sp>
      <p:sp>
        <p:nvSpPr>
          <p:cNvPr id="4" name="Slide Number Placeholder 3"/>
          <p:cNvSpPr>
            <a:spLocks noGrp="1"/>
          </p:cNvSpPr>
          <p:nvPr>
            <p:ph type="sldNum" sz="quarter" idx="10"/>
          </p:nvPr>
        </p:nvSpPr>
        <p:spPr/>
        <p:txBody>
          <a:bodyPr/>
          <a:lstStyle/>
          <a:p>
            <a:fld id="{3E014666-0DA8-49AB-A1E6-84204DAF0F40}" type="slidenum">
              <a:rPr lang="en-US" smtClean="0"/>
              <a:t>29</a:t>
            </a:fld>
            <a:endParaRPr lang="en-US"/>
          </a:p>
        </p:txBody>
      </p:sp>
    </p:spTree>
    <p:extLst>
      <p:ext uri="{BB962C8B-B14F-4D97-AF65-F5344CB8AC3E}">
        <p14:creationId xmlns:p14="http://schemas.microsoft.com/office/powerpoint/2010/main" val="3222772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0.2 = small effect size (1/5 of a SD)</a:t>
            </a:r>
          </a:p>
          <a:p>
            <a:r>
              <a:rPr lang="en-US" dirty="0"/>
              <a:t>0.5 = medium effect size (1/2 of a SD)</a:t>
            </a:r>
          </a:p>
          <a:p>
            <a:r>
              <a:rPr lang="en-US" dirty="0"/>
              <a:t>0.8 = large effect size (8/10</a:t>
            </a:r>
            <a:r>
              <a:rPr lang="en-US" baseline="0" dirty="0"/>
              <a:t> of a SD)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1/3 to 3/4 standard deviation worse than controls (? Differences of less than 2 SD meaningful?)</a:t>
            </a:r>
          </a:p>
          <a:p>
            <a:pPr marL="0" lvl="3" eaLnBrk="1" hangingPunct="1"/>
            <a:r>
              <a:rPr lang="en-US" altLang="en-US" dirty="0"/>
              <a:t>[</a:t>
            </a:r>
            <a:r>
              <a:rPr lang="en-US" altLang="en-US" u="sng" dirty="0"/>
              <a:t>No</a:t>
            </a:r>
            <a:r>
              <a:rPr lang="en-US" altLang="en-US" dirty="0"/>
              <a:t> available research has yet examined </a:t>
            </a:r>
            <a:r>
              <a:rPr lang="en-US" altLang="en-US" u="sng" dirty="0"/>
              <a:t>functional correlates</a:t>
            </a:r>
            <a:r>
              <a:rPr lang="en-US" altLang="en-US" dirty="0"/>
              <a:t> of neuropsychological test performance in OCD</a:t>
            </a:r>
          </a:p>
          <a:p>
            <a:pPr marL="0" lvl="3" eaLnBrk="1" hangingPunct="1"/>
            <a:r>
              <a:rPr lang="en-US" altLang="en-US" dirty="0">
                <a:solidFill>
                  <a:schemeClr val="accent1">
                    <a:lumMod val="20000"/>
                    <a:lumOff val="80000"/>
                  </a:schemeClr>
                </a:solidFill>
              </a:rPr>
              <a:t>Difficult to draw conclusions about</a:t>
            </a:r>
            <a:r>
              <a:rPr lang="en-US" altLang="en-US" baseline="0" dirty="0">
                <a:solidFill>
                  <a:schemeClr val="accent1">
                    <a:lumMod val="20000"/>
                    <a:lumOff val="80000"/>
                  </a:schemeClr>
                </a:solidFill>
              </a:rPr>
              <a:t> </a:t>
            </a:r>
            <a:r>
              <a:rPr lang="en-US" altLang="en-US" dirty="0">
                <a:solidFill>
                  <a:schemeClr val="accent1">
                    <a:lumMod val="20000"/>
                    <a:lumOff val="80000"/>
                  </a:schemeClr>
                </a:solidFill>
              </a:rPr>
              <a:t>OCD-specific NP profile</a:t>
            </a:r>
            <a:endParaRPr lang="en-US" altLang="en-US" sz="2400" dirty="0">
              <a:solidFill>
                <a:schemeClr val="accent1">
                  <a:lumMod val="20000"/>
                  <a:lumOff val="80000"/>
                </a:schemeClr>
              </a:solidFill>
            </a:endParaRPr>
          </a:p>
          <a:p>
            <a:endParaRPr lang="en-US" dirty="0"/>
          </a:p>
        </p:txBody>
      </p:sp>
      <p:sp>
        <p:nvSpPr>
          <p:cNvPr id="4" name="Slide Number Placeholder 3"/>
          <p:cNvSpPr>
            <a:spLocks noGrp="1"/>
          </p:cNvSpPr>
          <p:nvPr>
            <p:ph type="sldNum" sz="quarter" idx="10"/>
          </p:nvPr>
        </p:nvSpPr>
        <p:spPr/>
        <p:txBody>
          <a:bodyPr/>
          <a:lstStyle/>
          <a:p>
            <a:fld id="{3E014666-0DA8-49AB-A1E6-84204DAF0F40}" type="slidenum">
              <a:rPr lang="en-US" smtClean="0"/>
              <a:t>31</a:t>
            </a:fld>
            <a:endParaRPr lang="en-US"/>
          </a:p>
        </p:txBody>
      </p:sp>
    </p:spTree>
    <p:extLst>
      <p:ext uri="{BB962C8B-B14F-4D97-AF65-F5344CB8AC3E}">
        <p14:creationId xmlns:p14="http://schemas.microsoft.com/office/powerpoint/2010/main" val="653305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Grab the piece of paper in front of you.</a:t>
            </a:r>
          </a:p>
          <a:p>
            <a:r>
              <a:rPr lang="en-US" dirty="0"/>
              <a:t>Write “I want”</a:t>
            </a:r>
          </a:p>
          <a:p>
            <a:r>
              <a:rPr lang="en-US" dirty="0"/>
              <a:t>Now write the name of someone</a:t>
            </a:r>
            <a:r>
              <a:rPr lang="en-US" baseline="0" dirty="0"/>
              <a:t> you care about</a:t>
            </a:r>
          </a:p>
          <a:p>
            <a:r>
              <a:rPr lang="en-US" baseline="0" dirty="0"/>
              <a:t>Now write “to die a horrible and painful death.”</a:t>
            </a:r>
          </a:p>
          <a:p>
            <a:r>
              <a:rPr lang="en-US" baseline="0" dirty="0"/>
              <a:t>…By show of hands, who all had difficulty?</a:t>
            </a:r>
          </a:p>
          <a:p>
            <a:r>
              <a:rPr lang="en-US" baseline="0" dirty="0"/>
              <a:t>Magical thinking</a:t>
            </a:r>
          </a:p>
          <a:p>
            <a:r>
              <a:rPr lang="en-US" baseline="0" dirty="0"/>
              <a:t>Thought action fusion</a:t>
            </a:r>
          </a:p>
          <a:p>
            <a:r>
              <a:rPr lang="en-US" baseline="0" dirty="0"/>
              <a:t>Hyper-responsibility</a:t>
            </a:r>
          </a:p>
        </p:txBody>
      </p:sp>
      <p:sp>
        <p:nvSpPr>
          <p:cNvPr id="4" name="Slide Number Placeholder 3"/>
          <p:cNvSpPr>
            <a:spLocks noGrp="1"/>
          </p:cNvSpPr>
          <p:nvPr>
            <p:ph type="sldNum" sz="quarter" idx="10"/>
          </p:nvPr>
        </p:nvSpPr>
        <p:spPr/>
        <p:txBody>
          <a:bodyPr/>
          <a:lstStyle/>
          <a:p>
            <a:fld id="{3E014666-0DA8-49AB-A1E6-84204DAF0F40}" type="slidenum">
              <a:rPr lang="en-US" smtClean="0"/>
              <a:t>5</a:t>
            </a:fld>
            <a:endParaRPr lang="en-US"/>
          </a:p>
        </p:txBody>
      </p:sp>
    </p:spTree>
    <p:extLst>
      <p:ext uri="{BB962C8B-B14F-4D97-AF65-F5344CB8AC3E}">
        <p14:creationId xmlns:p14="http://schemas.microsoft.com/office/powerpoint/2010/main" val="2025013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Functional association between serotonin and dopamine</a:t>
            </a:r>
          </a:p>
          <a:p>
            <a:r>
              <a:rPr lang="en-US" dirty="0"/>
              <a:t>Possibly involves a change in balance between OFC serotonin levels and dorsal</a:t>
            </a:r>
            <a:r>
              <a:rPr lang="en-US" baseline="0" dirty="0"/>
              <a:t> striatal dopamine levels (DBS = increased striatal dopamine)</a:t>
            </a:r>
          </a:p>
          <a:p>
            <a:endParaRPr lang="en-US" dirty="0"/>
          </a:p>
        </p:txBody>
      </p:sp>
      <p:sp>
        <p:nvSpPr>
          <p:cNvPr id="4" name="Slide Number Placeholder 3"/>
          <p:cNvSpPr>
            <a:spLocks noGrp="1"/>
          </p:cNvSpPr>
          <p:nvPr>
            <p:ph type="sldNum" sz="quarter" idx="10"/>
          </p:nvPr>
        </p:nvSpPr>
        <p:spPr/>
        <p:txBody>
          <a:bodyPr/>
          <a:lstStyle/>
          <a:p>
            <a:fld id="{3E014666-0DA8-49AB-A1E6-84204DAF0F40}" type="slidenum">
              <a:rPr lang="en-US" smtClean="0"/>
              <a:t>32</a:t>
            </a:fld>
            <a:endParaRPr lang="en-US"/>
          </a:p>
        </p:txBody>
      </p:sp>
    </p:spTree>
    <p:extLst>
      <p:ext uri="{BB962C8B-B14F-4D97-AF65-F5344CB8AC3E}">
        <p14:creationId xmlns:p14="http://schemas.microsoft.com/office/powerpoint/2010/main" val="2886746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423863" y="704850"/>
            <a:ext cx="62547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Basal Ganglia</a:t>
            </a:r>
            <a:r>
              <a:rPr lang="en-US" altLang="en-US" baseline="0" dirty="0"/>
              <a:t> composed of: dorsal striatum (caudate and putamen), ventral striatum (nucleus </a:t>
            </a:r>
            <a:r>
              <a:rPr lang="en-US" altLang="en-US" baseline="0" dirty="0" err="1"/>
              <a:t>accumbens</a:t>
            </a:r>
            <a:r>
              <a:rPr lang="en-US" altLang="en-US" baseline="0" dirty="0"/>
              <a:t> and olfactory tubercle), </a:t>
            </a:r>
            <a:r>
              <a:rPr lang="en-US" altLang="en-US" baseline="0" dirty="0" err="1"/>
              <a:t>globus</a:t>
            </a:r>
            <a:r>
              <a:rPr lang="en-US" altLang="en-US" baseline="0" dirty="0"/>
              <a:t> pallidus, ventral pallidum, substantia </a:t>
            </a:r>
            <a:r>
              <a:rPr lang="en-US" altLang="en-US" baseline="0" dirty="0" err="1"/>
              <a:t>nigra</a:t>
            </a:r>
            <a:r>
              <a:rPr lang="en-US" altLang="en-US" baseline="0" dirty="0"/>
              <a:t>, and </a:t>
            </a:r>
            <a:r>
              <a:rPr lang="en-US" altLang="en-US" baseline="0" dirty="0" err="1"/>
              <a:t>subthalamic</a:t>
            </a:r>
            <a:r>
              <a:rPr lang="en-US" altLang="en-US" baseline="0" dirty="0"/>
              <a:t> nucleus</a:t>
            </a:r>
            <a:endParaRPr lang="en-US" altLang="en-US"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2B63D1A8-6F04-401D-ADFC-18BD79CAE7C3}" type="slidenum">
              <a:rPr lang="en-US" altLang="en-US">
                <a:latin typeface="Calibri" pitchFamily="34" charset="0"/>
              </a:rPr>
              <a:pPr/>
              <a:t>35</a:t>
            </a:fld>
            <a:endParaRPr lang="en-US" altLang="en-US">
              <a:latin typeface="Calibri" pitchFamily="34" charset="0"/>
            </a:endParaRPr>
          </a:p>
        </p:txBody>
      </p:sp>
    </p:spTree>
    <p:extLst>
      <p:ext uri="{BB962C8B-B14F-4D97-AF65-F5344CB8AC3E}">
        <p14:creationId xmlns:p14="http://schemas.microsoft.com/office/powerpoint/2010/main" val="445216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Foa</a:t>
            </a:r>
            <a:r>
              <a:rPr lang="en-US" sz="1200" kern="1200" dirty="0">
                <a:solidFill>
                  <a:schemeClr val="tx1"/>
                </a:solidFill>
                <a:effectLst/>
                <a:latin typeface="+mn-lt"/>
                <a:ea typeface="+mn-ea"/>
                <a:cs typeface="+mn-cs"/>
              </a:rPr>
              <a:t> - response = CGI improvement = 2</a:t>
            </a:r>
          </a:p>
          <a:p>
            <a:r>
              <a:rPr lang="en-US" sz="1200" kern="1200" dirty="0">
                <a:solidFill>
                  <a:schemeClr val="tx1"/>
                </a:solidFill>
                <a:effectLst/>
                <a:latin typeface="+mn-lt"/>
                <a:ea typeface="+mn-ea"/>
                <a:cs typeface="+mn-cs"/>
              </a:rPr>
              <a:t>Completer response rate = 79% CMI+ERP</a:t>
            </a:r>
          </a:p>
          <a:p>
            <a:r>
              <a:rPr lang="en-US" sz="1200" kern="1200" dirty="0">
                <a:solidFill>
                  <a:schemeClr val="tx1"/>
                </a:solidFill>
                <a:effectLst/>
                <a:latin typeface="+mn-lt"/>
                <a:ea typeface="+mn-ea"/>
                <a:cs typeface="+mn-cs"/>
              </a:rPr>
              <a:t>Treated response rate = 70% CMI+ERP</a:t>
            </a:r>
          </a:p>
          <a:p>
            <a:r>
              <a:rPr lang="en-US" sz="1200" b="1" kern="1200" dirty="0">
                <a:solidFill>
                  <a:schemeClr val="tx1"/>
                </a:solidFill>
                <a:effectLst/>
                <a:latin typeface="+mn-lt"/>
                <a:ea typeface="+mn-ea"/>
                <a:cs typeface="+mn-cs"/>
              </a:rPr>
              <a:t>Simpson – </a:t>
            </a:r>
            <a:r>
              <a:rPr lang="en-US" sz="1200" kern="1200" dirty="0">
                <a:solidFill>
                  <a:schemeClr val="tx1"/>
                </a:solidFill>
                <a:effectLst/>
                <a:latin typeface="+mn-lt"/>
                <a:ea typeface="+mn-ea"/>
                <a:cs typeface="+mn-cs"/>
              </a:rPr>
              <a:t>remission = YBOCS &lt;/= 12</a:t>
            </a:r>
          </a:p>
          <a:p>
            <a:r>
              <a:rPr lang="en-US" sz="1200" kern="1200" dirty="0">
                <a:solidFill>
                  <a:schemeClr val="tx1"/>
                </a:solidFill>
                <a:effectLst/>
                <a:latin typeface="+mn-lt"/>
                <a:ea typeface="+mn-ea"/>
                <a:cs typeface="+mn-cs"/>
              </a:rPr>
              <a:t>Completer remission rate = 68% CMI+ERP</a:t>
            </a:r>
          </a:p>
          <a:p>
            <a:r>
              <a:rPr lang="en-US" sz="1200" kern="1200" dirty="0">
                <a:solidFill>
                  <a:schemeClr val="tx1"/>
                </a:solidFill>
                <a:effectLst/>
                <a:latin typeface="+mn-lt"/>
                <a:ea typeface="+mn-ea"/>
                <a:cs typeface="+mn-cs"/>
              </a:rPr>
              <a:t>Treated remission rate = 58% CMI+ERP</a:t>
            </a:r>
          </a:p>
          <a:p>
            <a:r>
              <a:rPr lang="en-US" sz="1200" kern="1200" dirty="0">
                <a:solidFill>
                  <a:schemeClr val="tx1"/>
                </a:solidFill>
                <a:effectLst/>
                <a:latin typeface="+mn-lt"/>
                <a:ea typeface="+mn-ea"/>
                <a:cs typeface="+mn-cs"/>
              </a:rPr>
              <a:t>OR response = &gt;35% decrease in YBOCS</a:t>
            </a:r>
          </a:p>
          <a:p>
            <a:r>
              <a:rPr lang="en-US" sz="1200" kern="1200" dirty="0">
                <a:solidFill>
                  <a:schemeClr val="tx1"/>
                </a:solidFill>
                <a:effectLst/>
                <a:latin typeface="+mn-lt"/>
                <a:ea typeface="+mn-ea"/>
                <a:cs typeface="+mn-cs"/>
              </a:rPr>
              <a:t>Completer response rate = 79% CMI+ERP</a:t>
            </a:r>
          </a:p>
          <a:p>
            <a:r>
              <a:rPr lang="en-US" sz="1200" kern="1200" dirty="0">
                <a:solidFill>
                  <a:schemeClr val="tx1"/>
                </a:solidFill>
                <a:effectLst/>
                <a:latin typeface="+mn-lt"/>
                <a:ea typeface="+mn-ea"/>
                <a:cs typeface="+mn-cs"/>
              </a:rPr>
              <a:t>Treated response rate = 65% CMI+ERP</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Skoog</a:t>
            </a:r>
            <a:r>
              <a:rPr lang="en-US" sz="1200" kern="1200" dirty="0">
                <a:solidFill>
                  <a:schemeClr val="tx1"/>
                </a:solidFill>
                <a:effectLst/>
                <a:latin typeface="+mn-lt"/>
                <a:ea typeface="+mn-ea"/>
                <a:cs typeface="+mn-cs"/>
              </a:rPr>
              <a:t> – complete recovery = “absence of clinical relevant and subclinical symptoms for 5 years or more; prospective naturalistic 40-year f/u (not correlated to type of treatment received)</a:t>
            </a:r>
          </a:p>
          <a:p>
            <a:r>
              <a:rPr lang="en-US" sz="1200" b="1" kern="1200" dirty="0">
                <a:solidFill>
                  <a:schemeClr val="tx1"/>
                </a:solidFill>
                <a:effectLst/>
                <a:latin typeface="+mn-lt"/>
                <a:ea typeface="+mn-ea"/>
                <a:cs typeface="+mn-cs"/>
              </a:rPr>
              <a:t>Eddy – </a:t>
            </a:r>
            <a:r>
              <a:rPr lang="en-US" sz="1200" kern="1200" dirty="0">
                <a:solidFill>
                  <a:schemeClr val="tx1"/>
                </a:solidFill>
                <a:effectLst/>
                <a:latin typeface="+mn-lt"/>
                <a:ea typeface="+mn-ea"/>
                <a:cs typeface="+mn-cs"/>
              </a:rPr>
              <a:t>recovery = </a:t>
            </a:r>
          </a:p>
          <a:p>
            <a:r>
              <a:rPr lang="en-US" sz="1200" b="1" kern="1200" dirty="0">
                <a:solidFill>
                  <a:schemeClr val="tx1"/>
                </a:solidFill>
                <a:effectLst/>
                <a:latin typeface="+mn-lt"/>
                <a:ea typeface="+mn-ea"/>
                <a:cs typeface="+mn-cs"/>
              </a:rPr>
              <a:t>Simpson - </a:t>
            </a:r>
            <a:r>
              <a:rPr lang="en-US" sz="1200" kern="1200" dirty="0">
                <a:solidFill>
                  <a:schemeClr val="tx1"/>
                </a:solidFill>
                <a:effectLst/>
                <a:latin typeface="+mn-lt"/>
                <a:ea typeface="+mn-ea"/>
                <a:cs typeface="+mn-cs"/>
              </a:rPr>
              <a:t>remission= YBOCS &lt;/=7</a:t>
            </a:r>
          </a:p>
          <a:p>
            <a:r>
              <a:rPr lang="en-US" sz="1200" kern="1200" dirty="0">
                <a:solidFill>
                  <a:schemeClr val="tx1"/>
                </a:solidFill>
                <a:effectLst/>
                <a:latin typeface="+mn-lt"/>
                <a:ea typeface="+mn-ea"/>
                <a:cs typeface="+mn-cs"/>
              </a:rPr>
              <a:t>Completer remission rate = 37% CMI+ERP</a:t>
            </a:r>
          </a:p>
          <a:p>
            <a:r>
              <a:rPr lang="en-US" sz="1200" kern="1200" dirty="0">
                <a:solidFill>
                  <a:schemeClr val="tx1"/>
                </a:solidFill>
                <a:effectLst/>
                <a:latin typeface="+mn-lt"/>
                <a:ea typeface="+mn-ea"/>
                <a:cs typeface="+mn-cs"/>
              </a:rPr>
              <a:t>Treated remission rate = 35% CMI+ERP</a:t>
            </a:r>
            <a:endParaRPr lang="en-US" dirty="0"/>
          </a:p>
        </p:txBody>
      </p:sp>
      <p:sp>
        <p:nvSpPr>
          <p:cNvPr id="4" name="Slide Number Placeholder 3"/>
          <p:cNvSpPr>
            <a:spLocks noGrp="1"/>
          </p:cNvSpPr>
          <p:nvPr>
            <p:ph type="sldNum" sz="quarter" idx="10"/>
          </p:nvPr>
        </p:nvSpPr>
        <p:spPr/>
        <p:txBody>
          <a:bodyPr/>
          <a:lstStyle/>
          <a:p>
            <a:fld id="{3E014666-0DA8-49AB-A1E6-84204DAF0F40}" type="slidenum">
              <a:rPr lang="en-US" smtClean="0"/>
              <a:t>36</a:t>
            </a:fld>
            <a:endParaRPr lang="en-US"/>
          </a:p>
        </p:txBody>
      </p:sp>
    </p:spTree>
    <p:extLst>
      <p:ext uri="{BB962C8B-B14F-4D97-AF65-F5344CB8AC3E}">
        <p14:creationId xmlns:p14="http://schemas.microsoft.com/office/powerpoint/2010/main" val="287118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Serotonergic</a:t>
            </a:r>
            <a:r>
              <a:rPr lang="en-US" baseline="0" dirty="0"/>
              <a:t> agent and/or CBT/ERP </a:t>
            </a:r>
            <a:r>
              <a:rPr lang="en-US" baseline="0" dirty="0">
                <a:sym typeface="Wingdings" panose="05000000000000000000" pitchFamily="2" charset="2"/>
              </a:rPr>
              <a:t>  </a:t>
            </a:r>
            <a:endParaRPr lang="en-US" dirty="0"/>
          </a:p>
          <a:p>
            <a:r>
              <a:rPr lang="en-US" dirty="0"/>
              <a:t>(APA Practice Guideline for the treatment of patients with obsessive-compulsive disorder 2007)</a:t>
            </a:r>
          </a:p>
        </p:txBody>
      </p:sp>
      <p:sp>
        <p:nvSpPr>
          <p:cNvPr id="4" name="Slide Number Placeholder 3"/>
          <p:cNvSpPr>
            <a:spLocks noGrp="1"/>
          </p:cNvSpPr>
          <p:nvPr>
            <p:ph type="sldNum" sz="quarter" idx="10"/>
          </p:nvPr>
        </p:nvSpPr>
        <p:spPr/>
        <p:txBody>
          <a:bodyPr/>
          <a:lstStyle/>
          <a:p>
            <a:fld id="{3E014666-0DA8-49AB-A1E6-84204DAF0F40}" type="slidenum">
              <a:rPr lang="en-US" smtClean="0"/>
              <a:t>38</a:t>
            </a:fld>
            <a:endParaRPr lang="en-US"/>
          </a:p>
        </p:txBody>
      </p:sp>
    </p:spTree>
    <p:extLst>
      <p:ext uri="{BB962C8B-B14F-4D97-AF65-F5344CB8AC3E}">
        <p14:creationId xmlns:p14="http://schemas.microsoft.com/office/powerpoint/2010/main" val="1261170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Escitalopram and citalopram not FDA-approved for OCD</a:t>
            </a:r>
          </a:p>
          <a:p>
            <a:r>
              <a:rPr lang="en-US" dirty="0"/>
              <a:t>All SSRIs equally effective eve</a:t>
            </a:r>
            <a:r>
              <a:rPr lang="en-US" baseline="0" dirty="0"/>
              <a:t>n though all not FDA approved</a:t>
            </a:r>
          </a:p>
          <a:p>
            <a:r>
              <a:rPr lang="en-US" baseline="0" dirty="0"/>
              <a:t>4-6 weeks for response in most patients, 10-12 weeks for response in some</a:t>
            </a:r>
          </a:p>
        </p:txBody>
      </p:sp>
      <p:sp>
        <p:nvSpPr>
          <p:cNvPr id="4" name="Slide Number Placeholder 3"/>
          <p:cNvSpPr>
            <a:spLocks noGrp="1"/>
          </p:cNvSpPr>
          <p:nvPr>
            <p:ph type="sldNum" sz="quarter" idx="10"/>
          </p:nvPr>
        </p:nvSpPr>
        <p:spPr/>
        <p:txBody>
          <a:bodyPr/>
          <a:lstStyle/>
          <a:p>
            <a:fld id="{3E014666-0DA8-49AB-A1E6-84204DAF0F40}" type="slidenum">
              <a:rPr lang="en-US" smtClean="0"/>
              <a:t>39</a:t>
            </a:fld>
            <a:endParaRPr lang="en-US"/>
          </a:p>
        </p:txBody>
      </p:sp>
    </p:spTree>
    <p:extLst>
      <p:ext uri="{BB962C8B-B14F-4D97-AF65-F5344CB8AC3E}">
        <p14:creationId xmlns:p14="http://schemas.microsoft.com/office/powerpoint/2010/main" val="3601595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Clomipramine discovered</a:t>
            </a:r>
            <a:r>
              <a:rPr lang="en-US" baseline="0" dirty="0"/>
              <a:t> in 1964 </a:t>
            </a:r>
            <a:r>
              <a:rPr lang="en-US" baseline="0" dirty="0">
                <a:sym typeface="Wingdings" panose="05000000000000000000" pitchFamily="2" charset="2"/>
              </a:rPr>
              <a:t> made from imipramine  </a:t>
            </a:r>
          </a:p>
          <a:p>
            <a:endParaRPr lang="en-US" dirty="0"/>
          </a:p>
        </p:txBody>
      </p:sp>
      <p:sp>
        <p:nvSpPr>
          <p:cNvPr id="4" name="Slide Number Placeholder 3"/>
          <p:cNvSpPr>
            <a:spLocks noGrp="1"/>
          </p:cNvSpPr>
          <p:nvPr>
            <p:ph type="sldNum" sz="quarter" idx="10"/>
          </p:nvPr>
        </p:nvSpPr>
        <p:spPr/>
        <p:txBody>
          <a:bodyPr/>
          <a:lstStyle/>
          <a:p>
            <a:fld id="{3E014666-0DA8-49AB-A1E6-84204DAF0F40}" type="slidenum">
              <a:rPr lang="en-US" smtClean="0"/>
              <a:t>40</a:t>
            </a:fld>
            <a:endParaRPr lang="en-US"/>
          </a:p>
        </p:txBody>
      </p:sp>
    </p:spTree>
    <p:extLst>
      <p:ext uri="{BB962C8B-B14F-4D97-AF65-F5344CB8AC3E}">
        <p14:creationId xmlns:p14="http://schemas.microsoft.com/office/powerpoint/2010/main" val="3527222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Clomipramine metabolized by 1A2, 2D6, 2C19, 3A4</a:t>
            </a:r>
          </a:p>
          <a:p>
            <a:r>
              <a:rPr lang="en-US" dirty="0"/>
              <a:t>Fluvoxamine is a potent inhibitor of 1A2</a:t>
            </a:r>
          </a:p>
          <a:p>
            <a:r>
              <a:rPr lang="en-US" dirty="0"/>
              <a:t>Clomipramine is a 2D6 inhibitor</a:t>
            </a:r>
          </a:p>
        </p:txBody>
      </p:sp>
      <p:sp>
        <p:nvSpPr>
          <p:cNvPr id="4" name="Slide Number Placeholder 3"/>
          <p:cNvSpPr>
            <a:spLocks noGrp="1"/>
          </p:cNvSpPr>
          <p:nvPr>
            <p:ph type="sldNum" sz="quarter" idx="10"/>
          </p:nvPr>
        </p:nvSpPr>
        <p:spPr/>
        <p:txBody>
          <a:bodyPr/>
          <a:lstStyle/>
          <a:p>
            <a:fld id="{3E014666-0DA8-49AB-A1E6-84204DAF0F40}" type="slidenum">
              <a:rPr lang="en-US" smtClean="0"/>
              <a:t>41</a:t>
            </a:fld>
            <a:endParaRPr lang="en-US"/>
          </a:p>
        </p:txBody>
      </p:sp>
    </p:spTree>
    <p:extLst>
      <p:ext uri="{BB962C8B-B14F-4D97-AF65-F5344CB8AC3E}">
        <p14:creationId xmlns:p14="http://schemas.microsoft.com/office/powerpoint/2010/main" val="2989103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mirtazapine to SSRI may speed</a:t>
            </a:r>
            <a:r>
              <a:rPr lang="en-US" baseline="0" dirty="0"/>
              <a:t> response but not change overall response rate</a:t>
            </a:r>
          </a:p>
          <a:p>
            <a:r>
              <a:rPr lang="en-US" baseline="0" dirty="0"/>
              <a:t>SNRIs not FDA-approved but some evidence</a:t>
            </a:r>
            <a:endParaRPr lang="en-US" dirty="0"/>
          </a:p>
        </p:txBody>
      </p:sp>
      <p:sp>
        <p:nvSpPr>
          <p:cNvPr id="4" name="Slide Number Placeholder 3"/>
          <p:cNvSpPr>
            <a:spLocks noGrp="1"/>
          </p:cNvSpPr>
          <p:nvPr>
            <p:ph type="sldNum" sz="quarter" idx="10"/>
          </p:nvPr>
        </p:nvSpPr>
        <p:spPr/>
        <p:txBody>
          <a:bodyPr/>
          <a:lstStyle/>
          <a:p>
            <a:fld id="{3E014666-0DA8-49AB-A1E6-84204DAF0F40}" type="slidenum">
              <a:rPr lang="en-US" smtClean="0"/>
              <a:t>42</a:t>
            </a:fld>
            <a:endParaRPr lang="en-US"/>
          </a:p>
        </p:txBody>
      </p:sp>
    </p:spTree>
    <p:extLst>
      <p:ext uri="{BB962C8B-B14F-4D97-AF65-F5344CB8AC3E}">
        <p14:creationId xmlns:p14="http://schemas.microsoft.com/office/powerpoint/2010/main" val="3610426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Quetiapine (may be effective in small subset)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OCD+tics</a:t>
            </a:r>
            <a:r>
              <a:rPr lang="en-US" dirty="0">
                <a:solidFill>
                  <a:schemeClr val="bg1"/>
                </a:solidFill>
              </a:rPr>
              <a:t> child/</a:t>
            </a:r>
            <a:r>
              <a:rPr lang="en-US" dirty="0" err="1">
                <a:solidFill>
                  <a:schemeClr val="bg1"/>
                </a:solidFill>
              </a:rPr>
              <a:t>adol</a:t>
            </a:r>
            <a:r>
              <a:rPr lang="en-US" dirty="0">
                <a:solidFill>
                  <a:schemeClr val="bg1"/>
                </a:solidFill>
              </a:rPr>
              <a:t>.</a:t>
            </a:r>
            <a:r>
              <a:rPr lang="en-US" baseline="0" dirty="0">
                <a:solidFill>
                  <a:schemeClr val="bg1"/>
                </a:solidFill>
              </a:rPr>
              <a:t> (aripiprazole 8.9+/-3.1mg or risperidone 1.7+/- 0.8mg) = 68.1% response rate (out of 69 non-responders to SSRI monotherapy)</a:t>
            </a:r>
            <a:endParaRPr lang="en-US" dirty="0"/>
          </a:p>
        </p:txBody>
      </p:sp>
      <p:sp>
        <p:nvSpPr>
          <p:cNvPr id="4" name="Slide Number Placeholder 3"/>
          <p:cNvSpPr>
            <a:spLocks noGrp="1"/>
          </p:cNvSpPr>
          <p:nvPr>
            <p:ph type="sldNum" sz="quarter" idx="10"/>
          </p:nvPr>
        </p:nvSpPr>
        <p:spPr/>
        <p:txBody>
          <a:bodyPr/>
          <a:lstStyle/>
          <a:p>
            <a:fld id="{3E014666-0DA8-49AB-A1E6-84204DAF0F40}" type="slidenum">
              <a:rPr lang="en-US" smtClean="0"/>
              <a:t>43</a:t>
            </a:fld>
            <a:endParaRPr lang="en-US"/>
          </a:p>
        </p:txBody>
      </p:sp>
    </p:spTree>
    <p:extLst>
      <p:ext uri="{BB962C8B-B14F-4D97-AF65-F5344CB8AC3E}">
        <p14:creationId xmlns:p14="http://schemas.microsoft.com/office/powerpoint/2010/main" val="221028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Topamax: </a:t>
            </a:r>
            <a:r>
              <a:rPr lang="en-US" dirty="0" err="1"/>
              <a:t>dbl</a:t>
            </a:r>
            <a:r>
              <a:rPr lang="en-US" dirty="0"/>
              <a:t> blind placebo controlled trial</a:t>
            </a:r>
          </a:p>
          <a:p>
            <a:pPr marL="228600" indent="-228600">
              <a:buAutoNum type="arabicPeriod"/>
            </a:pPr>
            <a:r>
              <a:rPr lang="en-US" dirty="0"/>
              <a:t>49 subjects, avg180mg/day </a:t>
            </a:r>
            <a:r>
              <a:rPr lang="en-US" dirty="0">
                <a:sym typeface="Wingdings" panose="05000000000000000000" pitchFamily="2" charset="2"/>
              </a:rPr>
              <a:t> 12 response on Topamax (&gt;/=25% YBOCS) vs. 0 on placebo</a:t>
            </a:r>
          </a:p>
          <a:p>
            <a:pPr marL="0" indent="0">
              <a:buNone/>
            </a:pPr>
            <a:r>
              <a:rPr lang="en-US" dirty="0">
                <a:sym typeface="Wingdings" panose="05000000000000000000" pitchFamily="2" charset="2"/>
              </a:rPr>
              <a:t>Lamotrigine:</a:t>
            </a:r>
            <a:r>
              <a:rPr lang="en-US" baseline="0" dirty="0">
                <a:sym typeface="Wingdings" panose="05000000000000000000" pitchFamily="2" charset="2"/>
              </a:rPr>
              <a:t> 16 </a:t>
            </a:r>
            <a:r>
              <a:rPr lang="en-US" baseline="0" dirty="0" err="1">
                <a:sym typeface="Wingdings" panose="05000000000000000000" pitchFamily="2" charset="2"/>
              </a:rPr>
              <a:t>wk</a:t>
            </a:r>
            <a:r>
              <a:rPr lang="en-US" baseline="0" dirty="0">
                <a:sym typeface="Wingdings" panose="05000000000000000000" pitchFamily="2" charset="2"/>
              </a:rPr>
              <a:t> </a:t>
            </a:r>
            <a:r>
              <a:rPr lang="en-US" baseline="0" dirty="0" err="1">
                <a:sym typeface="Wingdings" panose="05000000000000000000" pitchFamily="2" charset="2"/>
              </a:rPr>
              <a:t>dbl</a:t>
            </a:r>
            <a:r>
              <a:rPr lang="en-US" baseline="0" dirty="0">
                <a:sym typeface="Wingdings" panose="05000000000000000000" pitchFamily="2" charset="2"/>
              </a:rPr>
              <a:t> blind randomized placebo controlled study (N=40), titrated to 100mg over 4 </a:t>
            </a:r>
            <a:r>
              <a:rPr lang="en-US" baseline="0" dirty="0" err="1">
                <a:sym typeface="Wingdings" panose="05000000000000000000" pitchFamily="2" charset="2"/>
              </a:rPr>
              <a:t>wks</a:t>
            </a:r>
            <a:endParaRPr lang="en-US" baseline="0" dirty="0">
              <a:sym typeface="Wingdings" panose="05000000000000000000" pitchFamily="2" charset="2"/>
            </a:endParaRPr>
          </a:p>
          <a:p>
            <a:pPr marL="0" indent="0">
              <a:buNone/>
            </a:pPr>
            <a:r>
              <a:rPr lang="en-US" baseline="0" dirty="0">
                <a:sym typeface="Wingdings" panose="05000000000000000000" pitchFamily="2" charset="2"/>
              </a:rPr>
              <a:t>50% YBOCS &gt;/=25% response, additional 35% YBOCS responders, 0% response in placebo group</a:t>
            </a:r>
          </a:p>
          <a:p>
            <a:pPr marL="0" indent="0">
              <a:buNone/>
            </a:pPr>
            <a:r>
              <a:rPr lang="en-US" baseline="0" dirty="0">
                <a:sym typeface="Wingdings" panose="05000000000000000000" pitchFamily="2" charset="2"/>
              </a:rPr>
              <a:t>Memantine:</a:t>
            </a:r>
          </a:p>
          <a:p>
            <a:pPr marL="228600" indent="-228600">
              <a:buAutoNum type="arabicPeriod"/>
            </a:pPr>
            <a:r>
              <a:rPr lang="en-US" baseline="0" dirty="0">
                <a:sym typeface="Wingdings" panose="05000000000000000000" pitchFamily="2" charset="2"/>
              </a:rPr>
              <a:t>open-label 14 patient who had failed to respond to 12wks of stable SSRI dose received memantine titrated to 20mg/day 43% responders (35%YBOCS)</a:t>
            </a:r>
          </a:p>
          <a:p>
            <a:pPr marL="228600" indent="-228600">
              <a:buAutoNum type="arabicPeriod"/>
            </a:pPr>
            <a:r>
              <a:rPr lang="en-US" baseline="0" dirty="0">
                <a:sym typeface="Wingdings" panose="05000000000000000000" pitchFamily="2" charset="2"/>
              </a:rPr>
              <a:t>Open-label 10 patients with OCD received memantine 20mg TDD 7 patients experienced decline in YBOCS of 45% or more</a:t>
            </a:r>
          </a:p>
          <a:p>
            <a:pPr marL="228600" indent="-228600">
              <a:buAutoNum type="arabicPeriod"/>
            </a:pPr>
            <a:r>
              <a:rPr lang="en-US" baseline="0" dirty="0">
                <a:sym typeface="Wingdings" panose="05000000000000000000" pitchFamily="2" charset="2"/>
              </a:rPr>
              <a:t>Iranian </a:t>
            </a:r>
            <a:r>
              <a:rPr lang="en-US" baseline="0" dirty="0" err="1">
                <a:sym typeface="Wingdings" panose="05000000000000000000" pitchFamily="2" charset="2"/>
              </a:rPr>
              <a:t>dbl</a:t>
            </a:r>
            <a:r>
              <a:rPr lang="en-US" baseline="0" dirty="0">
                <a:sym typeface="Wingdings" panose="05000000000000000000" pitchFamily="2" charset="2"/>
              </a:rPr>
              <a:t> blind placebo controlled trial (N=42), memantine titrated to 20mg TDD vs. placebo (added to </a:t>
            </a:r>
            <a:r>
              <a:rPr lang="en-US" baseline="0" dirty="0" err="1">
                <a:sym typeface="Wingdings" panose="05000000000000000000" pitchFamily="2" charset="2"/>
              </a:rPr>
              <a:t>fluovoxamine</a:t>
            </a:r>
            <a:r>
              <a:rPr lang="en-US" baseline="0" dirty="0">
                <a:sym typeface="Wingdings" panose="05000000000000000000" pitchFamily="2" charset="2"/>
              </a:rPr>
              <a:t> which was titrated to 200mg/day)100% response (YBOCS 35%) in memantine group vs. 32% in placebo group</a:t>
            </a:r>
          </a:p>
          <a:p>
            <a:pPr marL="0" indent="0">
              <a:buNone/>
            </a:pPr>
            <a:r>
              <a:rPr lang="en-US" baseline="0" dirty="0">
                <a:sym typeface="Wingdings" panose="05000000000000000000" pitchFamily="2" charset="2"/>
              </a:rPr>
              <a:t>NAC: (N=48) with inadequate response to 12 </a:t>
            </a:r>
            <a:r>
              <a:rPr lang="en-US" baseline="0" dirty="0" err="1">
                <a:sym typeface="Wingdings" panose="05000000000000000000" pitchFamily="2" charset="2"/>
              </a:rPr>
              <a:t>wks</a:t>
            </a:r>
            <a:r>
              <a:rPr lang="en-US" baseline="0" dirty="0">
                <a:sym typeface="Wingdings" panose="05000000000000000000" pitchFamily="2" charset="2"/>
              </a:rPr>
              <a:t> of SSRI received NAC up to 2400mg TDD vs. placebo 52.6% response (YBOCS 35%) vs. 15% response for placebo</a:t>
            </a:r>
            <a:endParaRPr lang="en-US"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3E014666-0DA8-49AB-A1E6-84204DAF0F40}" type="slidenum">
              <a:rPr lang="en-US" smtClean="0"/>
              <a:t>44</a:t>
            </a:fld>
            <a:endParaRPr lang="en-US"/>
          </a:p>
        </p:txBody>
      </p:sp>
    </p:spTree>
    <p:extLst>
      <p:ext uri="{BB962C8B-B14F-4D97-AF65-F5344CB8AC3E}">
        <p14:creationId xmlns:p14="http://schemas.microsoft.com/office/powerpoint/2010/main" val="19038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014666-0DA8-49AB-A1E6-84204DAF0F40}" type="slidenum">
              <a:rPr lang="en-US" smtClean="0"/>
              <a:t>6</a:t>
            </a:fld>
            <a:endParaRPr lang="en-US"/>
          </a:p>
        </p:txBody>
      </p:sp>
    </p:spTree>
    <p:extLst>
      <p:ext uri="{BB962C8B-B14F-4D97-AF65-F5344CB8AC3E}">
        <p14:creationId xmlns:p14="http://schemas.microsoft.com/office/powerpoint/2010/main" val="1840316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Mean placebo response = 11%</a:t>
            </a:r>
          </a:p>
          <a:p>
            <a:r>
              <a:rPr lang="en-US" dirty="0"/>
              <a:t>Monotherapy and augmentation</a:t>
            </a:r>
          </a:p>
        </p:txBody>
      </p:sp>
      <p:sp>
        <p:nvSpPr>
          <p:cNvPr id="4" name="Slide Number Placeholder 3"/>
          <p:cNvSpPr>
            <a:spLocks noGrp="1"/>
          </p:cNvSpPr>
          <p:nvPr>
            <p:ph type="sldNum" sz="quarter" idx="10"/>
          </p:nvPr>
        </p:nvSpPr>
        <p:spPr/>
        <p:txBody>
          <a:bodyPr/>
          <a:lstStyle/>
          <a:p>
            <a:fld id="{3E014666-0DA8-49AB-A1E6-84204DAF0F40}" type="slidenum">
              <a:rPr lang="en-US" smtClean="0"/>
              <a:t>45</a:t>
            </a:fld>
            <a:endParaRPr lang="en-US"/>
          </a:p>
        </p:txBody>
      </p:sp>
    </p:spTree>
    <p:extLst>
      <p:ext uri="{BB962C8B-B14F-4D97-AF65-F5344CB8AC3E}">
        <p14:creationId xmlns:p14="http://schemas.microsoft.com/office/powerpoint/2010/main" val="968134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err="1"/>
              <a:t>rTMS</a:t>
            </a:r>
            <a:r>
              <a:rPr lang="en-US" dirty="0"/>
              <a:t> – studies mixed with some positive results including </a:t>
            </a:r>
          </a:p>
        </p:txBody>
      </p:sp>
      <p:sp>
        <p:nvSpPr>
          <p:cNvPr id="4" name="Slide Number Placeholder 3"/>
          <p:cNvSpPr>
            <a:spLocks noGrp="1"/>
          </p:cNvSpPr>
          <p:nvPr>
            <p:ph type="sldNum" sz="quarter" idx="10"/>
          </p:nvPr>
        </p:nvSpPr>
        <p:spPr/>
        <p:txBody>
          <a:bodyPr/>
          <a:lstStyle/>
          <a:p>
            <a:fld id="{3E014666-0DA8-49AB-A1E6-84204DAF0F40}" type="slidenum">
              <a:rPr lang="en-US" smtClean="0"/>
              <a:t>48</a:t>
            </a:fld>
            <a:endParaRPr lang="en-US"/>
          </a:p>
        </p:txBody>
      </p:sp>
    </p:spTree>
    <p:extLst>
      <p:ext uri="{BB962C8B-B14F-4D97-AF65-F5344CB8AC3E}">
        <p14:creationId xmlns:p14="http://schemas.microsoft.com/office/powerpoint/2010/main" val="3569240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Introduced in 1999 for OCD</a:t>
            </a:r>
          </a:p>
          <a:p>
            <a:r>
              <a:rPr lang="en-US" dirty="0"/>
              <a:t>1999 – DBS first used</a:t>
            </a:r>
            <a:r>
              <a:rPr lang="en-US" baseline="0" dirty="0"/>
              <a:t> for OCD</a:t>
            </a:r>
            <a:endParaRPr lang="en-US" dirty="0"/>
          </a:p>
          <a:p>
            <a:r>
              <a:rPr lang="en-US" dirty="0"/>
              <a:t>2009 – US FDA granted HUD</a:t>
            </a:r>
          </a:p>
          <a:p>
            <a:r>
              <a:rPr lang="en-US" dirty="0"/>
              <a:t>Less than 100 people</a:t>
            </a:r>
          </a:p>
          <a:p>
            <a:r>
              <a:rPr lang="en-US" dirty="0"/>
              <a:t>Surgery based on the hypothesis of hyperactivity and hyper-connectivity within the </a:t>
            </a:r>
            <a:r>
              <a:rPr lang="en-US" dirty="0" err="1"/>
              <a:t>cortico</a:t>
            </a:r>
            <a:r>
              <a:rPr lang="en-US" dirty="0"/>
              <a:t>-striatal-</a:t>
            </a:r>
            <a:r>
              <a:rPr lang="en-US" dirty="0" err="1"/>
              <a:t>thalmic</a:t>
            </a:r>
            <a:r>
              <a:rPr lang="en-US" dirty="0"/>
              <a:t>-</a:t>
            </a:r>
            <a:r>
              <a:rPr lang="en-US" dirty="0" err="1"/>
              <a:t>cortico</a:t>
            </a:r>
            <a:r>
              <a:rPr lang="en-US" baseline="0" dirty="0"/>
              <a:t> tract</a:t>
            </a:r>
            <a:endParaRPr lang="en-US" dirty="0"/>
          </a:p>
        </p:txBody>
      </p:sp>
      <p:sp>
        <p:nvSpPr>
          <p:cNvPr id="4" name="Slide Number Placeholder 3"/>
          <p:cNvSpPr>
            <a:spLocks noGrp="1"/>
          </p:cNvSpPr>
          <p:nvPr>
            <p:ph type="sldNum" sz="quarter" idx="10"/>
          </p:nvPr>
        </p:nvSpPr>
        <p:spPr/>
        <p:txBody>
          <a:bodyPr/>
          <a:lstStyle/>
          <a:p>
            <a:fld id="{3E014666-0DA8-49AB-A1E6-84204DAF0F40}" type="slidenum">
              <a:rPr lang="en-US" smtClean="0"/>
              <a:t>49</a:t>
            </a:fld>
            <a:endParaRPr lang="en-US"/>
          </a:p>
        </p:txBody>
      </p:sp>
    </p:spTree>
    <p:extLst>
      <p:ext uri="{BB962C8B-B14F-4D97-AF65-F5344CB8AC3E}">
        <p14:creationId xmlns:p14="http://schemas.microsoft.com/office/powerpoint/2010/main" val="3341172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423863" y="704850"/>
            <a:ext cx="62547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E7C5172-7952-4696-BA81-6ABF60035A29}" type="slidenum">
              <a:rPr lang="en-US" altLang="en-US">
                <a:solidFill>
                  <a:prstClr val="black"/>
                </a:solidFill>
                <a:latin typeface="Calibri" pitchFamily="34" charset="0"/>
              </a:rPr>
              <a:pPr/>
              <a:t>50</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1065781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Not</a:t>
            </a:r>
            <a:r>
              <a:rPr lang="en-US" baseline="0" dirty="0"/>
              <a:t> an enjoyable thought</a:t>
            </a:r>
            <a:endParaRPr lang="en-US" dirty="0"/>
          </a:p>
        </p:txBody>
      </p:sp>
      <p:sp>
        <p:nvSpPr>
          <p:cNvPr id="4" name="Slide Number Placeholder 3"/>
          <p:cNvSpPr>
            <a:spLocks noGrp="1"/>
          </p:cNvSpPr>
          <p:nvPr>
            <p:ph type="sldNum" sz="quarter" idx="10"/>
          </p:nvPr>
        </p:nvSpPr>
        <p:spPr/>
        <p:txBody>
          <a:bodyPr/>
          <a:lstStyle/>
          <a:p>
            <a:fld id="{A63BD7F8-CDB1-4162-8F17-FF90052F6CEC}" type="slidenum">
              <a:rPr lang="en-US" smtClean="0"/>
              <a:t>9</a:t>
            </a:fld>
            <a:endParaRPr lang="en-US"/>
          </a:p>
        </p:txBody>
      </p:sp>
    </p:spTree>
    <p:extLst>
      <p:ext uri="{BB962C8B-B14F-4D97-AF65-F5344CB8AC3E}">
        <p14:creationId xmlns:p14="http://schemas.microsoft.com/office/powerpoint/2010/main" val="157143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Now I’ll talk about some</a:t>
            </a:r>
            <a:r>
              <a:rPr lang="en-US" baseline="0" dirty="0"/>
              <a:t> of the features of OCD.  People have obsessions and compulsions.  Let’s look at the obsession part first.  It’s important to differentiate between a person’s obsession and their feared consequences.  </a:t>
            </a:r>
            <a:r>
              <a:rPr lang="en-US" dirty="0"/>
              <a:t>What and Why</a:t>
            </a:r>
          </a:p>
          <a:p>
            <a:r>
              <a:rPr lang="en-US" dirty="0"/>
              <a:t>Important to incorporate the feared consequence into exposure therapy.</a:t>
            </a:r>
          </a:p>
          <a:p>
            <a:r>
              <a:rPr lang="en-US" dirty="0"/>
              <a:t>Examples:  hit and</a:t>
            </a:r>
            <a:r>
              <a:rPr lang="en-US" baseline="0" dirty="0"/>
              <a:t> run </a:t>
            </a:r>
            <a:r>
              <a:rPr lang="en-US" baseline="0" dirty="0">
                <a:sym typeface="Wingdings" panose="05000000000000000000" pitchFamily="2" charset="2"/>
              </a:rPr>
              <a:t> end up in jail, go to hell, live with perpetual guilt; fear of vomiting  choke and die, can’t stand the feeling/being out of control, public humiliation; contamination  acute illness vs. cancer, down the road illness</a:t>
            </a:r>
          </a:p>
        </p:txBody>
      </p:sp>
      <p:sp>
        <p:nvSpPr>
          <p:cNvPr id="4" name="Slide Number Placeholder 3"/>
          <p:cNvSpPr>
            <a:spLocks noGrp="1"/>
          </p:cNvSpPr>
          <p:nvPr>
            <p:ph type="sldNum" sz="quarter" idx="10"/>
          </p:nvPr>
        </p:nvSpPr>
        <p:spPr/>
        <p:txBody>
          <a:bodyPr/>
          <a:lstStyle/>
          <a:p>
            <a:fld id="{3E014666-0DA8-49AB-A1E6-84204DAF0F40}" type="slidenum">
              <a:rPr lang="en-US" smtClean="0"/>
              <a:t>11</a:t>
            </a:fld>
            <a:endParaRPr lang="en-US"/>
          </a:p>
        </p:txBody>
      </p:sp>
    </p:spTree>
    <p:extLst>
      <p:ext uri="{BB962C8B-B14F-4D97-AF65-F5344CB8AC3E}">
        <p14:creationId xmlns:p14="http://schemas.microsoft.com/office/powerpoint/2010/main" val="94980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“obsessed” (pleasurable</a:t>
            </a:r>
            <a:r>
              <a:rPr lang="en-US" baseline="0" dirty="0"/>
              <a:t> component)</a:t>
            </a:r>
          </a:p>
          <a:p>
            <a:r>
              <a:rPr lang="en-US" baseline="0" dirty="0"/>
              <a:t>Rumination more with depression</a:t>
            </a:r>
          </a:p>
          <a:p>
            <a:r>
              <a:rPr lang="en-US" baseline="0" dirty="0"/>
              <a:t>Pleasurable component (at least to begin with), e.g. skin picking or cutting</a:t>
            </a:r>
          </a:p>
          <a:p>
            <a:r>
              <a:rPr lang="en-US" baseline="0" dirty="0"/>
              <a:t>Done in response to sensation, not an obsession</a:t>
            </a:r>
          </a:p>
          <a:p>
            <a:r>
              <a:rPr lang="en-US" baseline="0" dirty="0"/>
              <a:t>Ego-syntonic</a:t>
            </a:r>
          </a:p>
          <a:p>
            <a:r>
              <a:rPr lang="en-US" baseline="0" dirty="0"/>
              <a:t>More “realistic” concerns</a:t>
            </a:r>
            <a:endParaRPr lang="en-US" dirty="0"/>
          </a:p>
        </p:txBody>
      </p:sp>
      <p:sp>
        <p:nvSpPr>
          <p:cNvPr id="4" name="Slide Number Placeholder 3"/>
          <p:cNvSpPr>
            <a:spLocks noGrp="1"/>
          </p:cNvSpPr>
          <p:nvPr>
            <p:ph type="sldNum" sz="quarter" idx="10"/>
          </p:nvPr>
        </p:nvSpPr>
        <p:spPr/>
        <p:txBody>
          <a:bodyPr/>
          <a:lstStyle/>
          <a:p>
            <a:fld id="{A63BD7F8-CDB1-4162-8F17-FF90052F6CEC}" type="slidenum">
              <a:rPr lang="en-US" smtClean="0"/>
              <a:t>12</a:t>
            </a:fld>
            <a:endParaRPr lang="en-US"/>
          </a:p>
        </p:txBody>
      </p:sp>
    </p:spTree>
    <p:extLst>
      <p:ext uri="{BB962C8B-B14F-4D97-AF65-F5344CB8AC3E}">
        <p14:creationId xmlns:p14="http://schemas.microsoft.com/office/powerpoint/2010/main" val="15828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These are some statistics about OCD.</a:t>
            </a:r>
          </a:p>
          <a:p>
            <a:r>
              <a:rPr lang="en-US" dirty="0"/>
              <a:t>There are a number of reasons there is such a gap between onset and diagnosis – good insight (people know to hide their symptoms), shame and embarrassment, misattribution to other disorders such as psychosis or generalized anxiety disorder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Bimodal age of onset - Higher association with tics in childhood-onset</a:t>
            </a:r>
            <a:r>
              <a:rPr lang="en-US" baseline="0" dirty="0"/>
              <a:t> OCD</a:t>
            </a:r>
            <a:endParaRPr lang="en-US" dirty="0"/>
          </a:p>
          <a:p>
            <a:endParaRPr lang="en-US" dirty="0"/>
          </a:p>
        </p:txBody>
      </p:sp>
      <p:sp>
        <p:nvSpPr>
          <p:cNvPr id="4" name="Slide Number Placeholder 3"/>
          <p:cNvSpPr>
            <a:spLocks noGrp="1"/>
          </p:cNvSpPr>
          <p:nvPr>
            <p:ph type="sldNum" sz="quarter" idx="10"/>
          </p:nvPr>
        </p:nvSpPr>
        <p:spPr/>
        <p:txBody>
          <a:bodyPr/>
          <a:lstStyle/>
          <a:p>
            <a:fld id="{3E014666-0DA8-49AB-A1E6-84204DAF0F40}" type="slidenum">
              <a:rPr lang="en-US" smtClean="0"/>
              <a:t>13</a:t>
            </a:fld>
            <a:endParaRPr lang="en-US"/>
          </a:p>
        </p:txBody>
      </p:sp>
    </p:spTree>
    <p:extLst>
      <p:ext uri="{BB962C8B-B14F-4D97-AF65-F5344CB8AC3E}">
        <p14:creationId xmlns:p14="http://schemas.microsoft.com/office/powerpoint/2010/main" val="2589765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Stephanie</a:t>
            </a:r>
          </a:p>
        </p:txBody>
      </p:sp>
      <p:sp>
        <p:nvSpPr>
          <p:cNvPr id="4" name="Slide Number Placeholder 3"/>
          <p:cNvSpPr>
            <a:spLocks noGrp="1"/>
          </p:cNvSpPr>
          <p:nvPr>
            <p:ph type="sldNum" sz="quarter" idx="5"/>
          </p:nvPr>
        </p:nvSpPr>
        <p:spPr/>
        <p:txBody>
          <a:bodyPr/>
          <a:lstStyle/>
          <a:p>
            <a:fld id="{3E014666-0DA8-49AB-A1E6-84204DAF0F40}" type="slidenum">
              <a:rPr lang="en-US" smtClean="0"/>
              <a:t>14</a:t>
            </a:fld>
            <a:endParaRPr lang="en-US"/>
          </a:p>
        </p:txBody>
      </p:sp>
    </p:spTree>
    <p:extLst>
      <p:ext uri="{BB962C8B-B14F-4D97-AF65-F5344CB8AC3E}">
        <p14:creationId xmlns:p14="http://schemas.microsoft.com/office/powerpoint/2010/main" val="25511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Stephanie</a:t>
            </a:r>
          </a:p>
        </p:txBody>
      </p:sp>
      <p:sp>
        <p:nvSpPr>
          <p:cNvPr id="4" name="Slide Number Placeholder 3"/>
          <p:cNvSpPr>
            <a:spLocks noGrp="1"/>
          </p:cNvSpPr>
          <p:nvPr>
            <p:ph type="sldNum" sz="quarter" idx="5"/>
          </p:nvPr>
        </p:nvSpPr>
        <p:spPr/>
        <p:txBody>
          <a:bodyPr/>
          <a:lstStyle/>
          <a:p>
            <a:fld id="{3E014666-0DA8-49AB-A1E6-84204DAF0F40}" type="slidenum">
              <a:rPr lang="en-US" smtClean="0"/>
              <a:t>15</a:t>
            </a:fld>
            <a:endParaRPr lang="en-US"/>
          </a:p>
        </p:txBody>
      </p:sp>
    </p:spTree>
    <p:extLst>
      <p:ext uri="{BB962C8B-B14F-4D97-AF65-F5344CB8AC3E}">
        <p14:creationId xmlns:p14="http://schemas.microsoft.com/office/powerpoint/2010/main" val="3082501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CBE608-CB3A-425C-94FB-34CCE26FED39}" type="datetimeFigureOut">
              <a:rPr lang="en-US" smtClean="0"/>
              <a:t>7/18/2021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DC797-A6E4-4064-B297-AD94D466AAE7}" type="slidenum">
              <a:rPr lang="en-US" smtClean="0"/>
              <a:t>‹#›</a:t>
            </a:fld>
            <a:endParaRPr lang="en-US"/>
          </a:p>
        </p:txBody>
      </p:sp>
    </p:spTree>
    <p:extLst>
      <p:ext uri="{BB962C8B-B14F-4D97-AF65-F5344CB8AC3E}">
        <p14:creationId xmlns:p14="http://schemas.microsoft.com/office/powerpoint/2010/main" val="421044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CBE608-CB3A-425C-94FB-34CCE26FED39}" type="datetimeFigureOut">
              <a:rPr lang="en-US" smtClean="0"/>
              <a:t>7/18/2021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DC797-A6E4-4064-B297-AD94D466AAE7}" type="slidenum">
              <a:rPr lang="en-US" smtClean="0"/>
              <a:t>‹#›</a:t>
            </a:fld>
            <a:endParaRPr lang="en-US"/>
          </a:p>
        </p:txBody>
      </p:sp>
    </p:spTree>
    <p:extLst>
      <p:ext uri="{BB962C8B-B14F-4D97-AF65-F5344CB8AC3E}">
        <p14:creationId xmlns:p14="http://schemas.microsoft.com/office/powerpoint/2010/main" val="451009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CBE608-CB3A-425C-94FB-34CCE26FED39}" type="datetimeFigureOut">
              <a:rPr lang="en-US" smtClean="0"/>
              <a:t>7/18/2021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DC797-A6E4-4064-B297-AD94D466AAE7}" type="slidenum">
              <a:rPr lang="en-US" smtClean="0"/>
              <a:t>‹#›</a:t>
            </a:fld>
            <a:endParaRPr lang="en-US"/>
          </a:p>
        </p:txBody>
      </p:sp>
    </p:spTree>
    <p:extLst>
      <p:ext uri="{BB962C8B-B14F-4D97-AF65-F5344CB8AC3E}">
        <p14:creationId xmlns:p14="http://schemas.microsoft.com/office/powerpoint/2010/main" val="3572277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CBE608-CB3A-425C-94FB-34CCE26FED39}" type="datetimeFigureOut">
              <a:rPr lang="en-US" smtClean="0"/>
              <a:t>7/18/2021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DC797-A6E4-4064-B297-AD94D466AAE7}" type="slidenum">
              <a:rPr lang="en-US" smtClean="0"/>
              <a:t>‹#›</a:t>
            </a:fld>
            <a:endParaRPr lang="en-US"/>
          </a:p>
        </p:txBody>
      </p:sp>
    </p:spTree>
    <p:extLst>
      <p:ext uri="{BB962C8B-B14F-4D97-AF65-F5344CB8AC3E}">
        <p14:creationId xmlns:p14="http://schemas.microsoft.com/office/powerpoint/2010/main" val="252431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CBE608-CB3A-425C-94FB-34CCE26FED39}" type="datetimeFigureOut">
              <a:rPr lang="en-US" smtClean="0"/>
              <a:t>7/18/2021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DC797-A6E4-4064-B297-AD94D466AAE7}" type="slidenum">
              <a:rPr lang="en-US" smtClean="0"/>
              <a:t>‹#›</a:t>
            </a:fld>
            <a:endParaRPr lang="en-US"/>
          </a:p>
        </p:txBody>
      </p:sp>
    </p:spTree>
    <p:extLst>
      <p:ext uri="{BB962C8B-B14F-4D97-AF65-F5344CB8AC3E}">
        <p14:creationId xmlns:p14="http://schemas.microsoft.com/office/powerpoint/2010/main" val="3105310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CBE608-CB3A-425C-94FB-34CCE26FED39}" type="datetimeFigureOut">
              <a:rPr lang="en-US" smtClean="0"/>
              <a:t>7/18/2021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DC797-A6E4-4064-B297-AD94D466AAE7}" type="slidenum">
              <a:rPr lang="en-US" smtClean="0"/>
              <a:t>‹#›</a:t>
            </a:fld>
            <a:endParaRPr lang="en-US"/>
          </a:p>
        </p:txBody>
      </p:sp>
    </p:spTree>
    <p:extLst>
      <p:ext uri="{BB962C8B-B14F-4D97-AF65-F5344CB8AC3E}">
        <p14:creationId xmlns:p14="http://schemas.microsoft.com/office/powerpoint/2010/main" val="2742981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CBE608-CB3A-425C-94FB-34CCE26FED39}" type="datetimeFigureOut">
              <a:rPr lang="en-US" smtClean="0"/>
              <a:t>7/18/2021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7DC797-A6E4-4064-B297-AD94D466AAE7}" type="slidenum">
              <a:rPr lang="en-US" smtClean="0"/>
              <a:t>‹#›</a:t>
            </a:fld>
            <a:endParaRPr lang="en-US"/>
          </a:p>
        </p:txBody>
      </p:sp>
    </p:spTree>
    <p:extLst>
      <p:ext uri="{BB962C8B-B14F-4D97-AF65-F5344CB8AC3E}">
        <p14:creationId xmlns:p14="http://schemas.microsoft.com/office/powerpoint/2010/main" val="3909397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CBE608-CB3A-425C-94FB-34CCE26FED39}" type="datetimeFigureOut">
              <a:rPr lang="en-US" smtClean="0"/>
              <a:t>7/18/2021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7DC797-A6E4-4064-B297-AD94D466AAE7}" type="slidenum">
              <a:rPr lang="en-US" smtClean="0"/>
              <a:t>‹#›</a:t>
            </a:fld>
            <a:endParaRPr lang="en-US"/>
          </a:p>
        </p:txBody>
      </p:sp>
    </p:spTree>
    <p:extLst>
      <p:ext uri="{BB962C8B-B14F-4D97-AF65-F5344CB8AC3E}">
        <p14:creationId xmlns:p14="http://schemas.microsoft.com/office/powerpoint/2010/main" val="1750284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BE608-CB3A-425C-94FB-34CCE26FED39}" type="datetimeFigureOut">
              <a:rPr lang="en-US" smtClean="0"/>
              <a:t>7/18/2021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7DC797-A6E4-4064-B297-AD94D466AAE7}" type="slidenum">
              <a:rPr lang="en-US" smtClean="0"/>
              <a:t>‹#›</a:t>
            </a:fld>
            <a:endParaRPr lang="en-US"/>
          </a:p>
        </p:txBody>
      </p:sp>
    </p:spTree>
    <p:extLst>
      <p:ext uri="{BB962C8B-B14F-4D97-AF65-F5344CB8AC3E}">
        <p14:creationId xmlns:p14="http://schemas.microsoft.com/office/powerpoint/2010/main" val="379756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CBE608-CB3A-425C-94FB-34CCE26FED39}" type="datetimeFigureOut">
              <a:rPr lang="en-US" smtClean="0"/>
              <a:t>7/18/2021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DC797-A6E4-4064-B297-AD94D466AAE7}" type="slidenum">
              <a:rPr lang="en-US" smtClean="0"/>
              <a:t>‹#›</a:t>
            </a:fld>
            <a:endParaRPr lang="en-US"/>
          </a:p>
        </p:txBody>
      </p:sp>
    </p:spTree>
    <p:extLst>
      <p:ext uri="{BB962C8B-B14F-4D97-AF65-F5344CB8AC3E}">
        <p14:creationId xmlns:p14="http://schemas.microsoft.com/office/powerpoint/2010/main" val="160340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CBE608-CB3A-425C-94FB-34CCE26FED39}" type="datetimeFigureOut">
              <a:rPr lang="en-US" smtClean="0"/>
              <a:t>7/18/2021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DC797-A6E4-4064-B297-AD94D466AAE7}" type="slidenum">
              <a:rPr lang="en-US" smtClean="0"/>
              <a:t>‹#›</a:t>
            </a:fld>
            <a:endParaRPr lang="en-US"/>
          </a:p>
        </p:txBody>
      </p:sp>
    </p:spTree>
    <p:extLst>
      <p:ext uri="{BB962C8B-B14F-4D97-AF65-F5344CB8AC3E}">
        <p14:creationId xmlns:p14="http://schemas.microsoft.com/office/powerpoint/2010/main" val="2763376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BE608-CB3A-425C-94FB-34CCE26FED39}" type="datetimeFigureOut">
              <a:rPr lang="en-US" smtClean="0"/>
              <a:t>7/18/2021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DC797-A6E4-4064-B297-AD94D466AAE7}" type="slidenum">
              <a:rPr lang="en-US" smtClean="0"/>
              <a:t>‹#›</a:t>
            </a:fld>
            <a:endParaRPr lang="en-US"/>
          </a:p>
        </p:txBody>
      </p:sp>
    </p:spTree>
    <p:extLst>
      <p:ext uri="{BB962C8B-B14F-4D97-AF65-F5344CB8AC3E}">
        <p14:creationId xmlns:p14="http://schemas.microsoft.com/office/powerpoint/2010/main" val="417030206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jpe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walkalong.ca/explore/encyclopedia/obsessive-compulsive-disorder-oc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ideo" Target="https://www.youtube.com/embed/OTXnyjrFmF8"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commons.wikimedia.org/wiki/File:Basal_ganglia_circuits.sv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Rachel.Davis@CUAnschutz.edu" TargetMode="External"/><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hyperlink" Target="mailto:Stephanie.Lehto@CUAnschutz.edu" TargetMode="External"/><Relationship Id="rId4" Type="http://schemas.openxmlformats.org/officeDocument/2006/relationships/hyperlink" Target="mailto:Emily.Hemendinger@CUAnschutz.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wYLJGuUt4iI?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A3166-95A5-4CC0-9D86-21399EBB9976}"/>
              </a:ext>
            </a:extLst>
          </p:cNvPr>
          <p:cNvSpPr>
            <a:spLocks noGrp="1"/>
          </p:cNvSpPr>
          <p:nvPr>
            <p:ph type="ctrTitle"/>
          </p:nvPr>
        </p:nvSpPr>
        <p:spPr>
          <a:xfrm>
            <a:off x="838199" y="4428000"/>
            <a:ext cx="6143626" cy="1400400"/>
          </a:xfrm>
        </p:spPr>
        <p:txBody>
          <a:bodyPr wrap="square" anchor="b">
            <a:normAutofit/>
          </a:bodyPr>
          <a:lstStyle/>
          <a:p>
            <a:pPr algn="l">
              <a:lnSpc>
                <a:spcPct val="90000"/>
              </a:lnSpc>
            </a:pPr>
            <a:r>
              <a:rPr lang="en-US" sz="4300">
                <a:solidFill>
                  <a:schemeClr val="bg1"/>
                </a:solidFill>
              </a:rPr>
              <a:t>Exposure and Response Prevention</a:t>
            </a:r>
          </a:p>
        </p:txBody>
      </p:sp>
      <p:sp>
        <p:nvSpPr>
          <p:cNvPr id="3" name="Subtitle 2">
            <a:extLst>
              <a:ext uri="{FF2B5EF4-FFF2-40B4-BE49-F238E27FC236}">
                <a16:creationId xmlns:a16="http://schemas.microsoft.com/office/drawing/2014/main" id="{0C969F92-B871-4860-ABB4-D42C98F1D7EC}"/>
              </a:ext>
            </a:extLst>
          </p:cNvPr>
          <p:cNvSpPr>
            <a:spLocks noGrp="1"/>
          </p:cNvSpPr>
          <p:nvPr>
            <p:ph type="subTitle" idx="1"/>
          </p:nvPr>
        </p:nvSpPr>
        <p:spPr>
          <a:xfrm>
            <a:off x="7859713" y="4716472"/>
            <a:ext cx="3494088" cy="1017896"/>
          </a:xfrm>
        </p:spPr>
        <p:txBody>
          <a:bodyPr anchor="b">
            <a:normAutofit/>
          </a:bodyPr>
          <a:lstStyle/>
          <a:p>
            <a:pPr algn="l">
              <a:lnSpc>
                <a:spcPct val="90000"/>
              </a:lnSpc>
            </a:pPr>
            <a:r>
              <a:rPr lang="en-US" sz="2700">
                <a:solidFill>
                  <a:schemeClr val="bg1"/>
                </a:solidFill>
              </a:rPr>
              <a:t>Mental Health Partners</a:t>
            </a:r>
          </a:p>
          <a:p>
            <a:pPr algn="l">
              <a:lnSpc>
                <a:spcPct val="90000"/>
              </a:lnSpc>
            </a:pPr>
            <a:r>
              <a:rPr lang="en-US" sz="2700">
                <a:solidFill>
                  <a:schemeClr val="bg1"/>
                </a:solidFill>
              </a:rPr>
              <a:t>July 2021</a:t>
            </a:r>
          </a:p>
        </p:txBody>
      </p:sp>
      <p:pic>
        <p:nvPicPr>
          <p:cNvPr id="5" name="Picture 4" descr="A picture containing floor, dog, indoor, toilet&#10;&#10;Description automatically generated">
            <a:extLst>
              <a:ext uri="{FF2B5EF4-FFF2-40B4-BE49-F238E27FC236}">
                <a16:creationId xmlns:a16="http://schemas.microsoft.com/office/drawing/2014/main" id="{8AB23217-4610-403D-98CD-C8312C3C43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933" b="8965"/>
          <a:stretch/>
        </p:blipFill>
        <p:spPr>
          <a:xfrm>
            <a:off x="6959" y="-167678"/>
            <a:ext cx="4000500" cy="400595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9" name="Picture 8" descr="A dog lying on a bed with a stuffed animal&#10;&#10;Description automatically generated with low confidence">
            <a:extLst>
              <a:ext uri="{FF2B5EF4-FFF2-40B4-BE49-F238E27FC236}">
                <a16:creationId xmlns:a16="http://schemas.microsoft.com/office/drawing/2014/main" id="{202C1E82-E10A-4C95-9871-03EB36F3C8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45" r="2" b="2"/>
          <a:stretch/>
        </p:blipFill>
        <p:spPr>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7" name="Picture 6" descr="A picture containing indoor&#10;&#10;Description automatically generated">
            <a:extLst>
              <a:ext uri="{FF2B5EF4-FFF2-40B4-BE49-F238E27FC236}">
                <a16:creationId xmlns:a16="http://schemas.microsoft.com/office/drawing/2014/main" id="{259FE54C-A5C1-4E90-9C64-C89048C393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7" r="-2" b="-2"/>
          <a:stretch/>
        </p:blipFill>
        <p:spPr>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p:spPr>
      </p:pic>
      <p:grpSp>
        <p:nvGrpSpPr>
          <p:cNvPr id="16" name="Group 15">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943831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a:t>Compulsions</a:t>
            </a:r>
          </a:p>
        </p:txBody>
      </p:sp>
      <p:sp>
        <p:nvSpPr>
          <p:cNvPr id="3" name="Content Placeholder 2"/>
          <p:cNvSpPr>
            <a:spLocks noGrp="1"/>
          </p:cNvSpPr>
          <p:nvPr>
            <p:ph idx="1"/>
          </p:nvPr>
        </p:nvSpPr>
        <p:spPr>
          <a:xfrm>
            <a:off x="4965431" y="2438400"/>
            <a:ext cx="6921769" cy="3785419"/>
          </a:xfrm>
        </p:spPr>
        <p:txBody>
          <a:bodyPr>
            <a:normAutofit/>
          </a:bodyPr>
          <a:lstStyle/>
          <a:p>
            <a:pPr marL="0" indent="0">
              <a:buNone/>
            </a:pPr>
            <a:r>
              <a:rPr lang="en-US" sz="2400" dirty="0"/>
              <a:t>1.  Repetitive behavior or mental act</a:t>
            </a:r>
          </a:p>
          <a:p>
            <a:pPr lvl="1"/>
            <a:r>
              <a:rPr lang="en-US" sz="2400" dirty="0"/>
              <a:t>Feels driven to perform in response to an obsession</a:t>
            </a:r>
          </a:p>
          <a:p>
            <a:pPr marL="0" indent="0">
              <a:buNone/>
            </a:pPr>
            <a:r>
              <a:rPr lang="en-US" sz="2400" dirty="0"/>
              <a:t>2.  Aimed at preventing or reducing anxiety or distress</a:t>
            </a:r>
          </a:p>
          <a:p>
            <a:pPr lvl="1"/>
            <a:r>
              <a:rPr lang="en-US" sz="2400" dirty="0"/>
              <a:t>Excessive or unrealistically connected</a:t>
            </a:r>
          </a:p>
        </p:txBody>
      </p:sp>
      <p:pic>
        <p:nvPicPr>
          <p:cNvPr id="6" name="Picture 5" descr="A person in a garment&#10;&#10;Description automatically generated with low confidence">
            <a:extLst>
              <a:ext uri="{FF2B5EF4-FFF2-40B4-BE49-F238E27FC236}">
                <a16:creationId xmlns:a16="http://schemas.microsoft.com/office/drawing/2014/main" id="{1E93B43E-8D12-4D5E-B915-773FDF6A8C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821" r="25819"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18252"/>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876800" y="6019800"/>
            <a:ext cx="5757770" cy="507831"/>
          </a:xfrm>
          <a:prstGeom prst="rect">
            <a:avLst/>
          </a:prstGeom>
          <a:noFill/>
        </p:spPr>
        <p:txBody>
          <a:bodyPr wrap="square" rtlCol="0">
            <a:spAutoFit/>
          </a:bodyPr>
          <a:lstStyle/>
          <a:p>
            <a:pPr>
              <a:spcAft>
                <a:spcPts val="600"/>
              </a:spcAft>
            </a:pPr>
            <a:r>
              <a:rPr lang="en-US" sz="1350" dirty="0">
                <a:solidFill>
                  <a:schemeClr val="tx1">
                    <a:lumMod val="50000"/>
                    <a:lumOff val="50000"/>
                  </a:schemeClr>
                </a:solidFill>
              </a:rPr>
              <a:t>American Psychiatric Association. (2013). Diagnostic and statistical manual of mental disorders: </a:t>
            </a:r>
            <a:r>
              <a:rPr lang="en-US" sz="1350" b="1" dirty="0">
                <a:solidFill>
                  <a:schemeClr val="tx1">
                    <a:lumMod val="50000"/>
                    <a:lumOff val="50000"/>
                  </a:schemeClr>
                </a:solidFill>
              </a:rPr>
              <a:t>DSM</a:t>
            </a:r>
            <a:r>
              <a:rPr lang="en-US" sz="1350" dirty="0">
                <a:solidFill>
                  <a:schemeClr val="tx1">
                    <a:lumMod val="50000"/>
                    <a:lumOff val="50000"/>
                  </a:schemeClr>
                </a:solidFill>
              </a:rPr>
              <a:t>-</a:t>
            </a:r>
            <a:r>
              <a:rPr lang="en-US" sz="1350" b="1" dirty="0">
                <a:solidFill>
                  <a:schemeClr val="tx1">
                    <a:lumMod val="50000"/>
                    <a:lumOff val="50000"/>
                  </a:schemeClr>
                </a:solidFill>
              </a:rPr>
              <a:t>5</a:t>
            </a:r>
            <a:r>
              <a:rPr lang="en-US" sz="1350" dirty="0">
                <a:solidFill>
                  <a:schemeClr val="tx1">
                    <a:lumMod val="50000"/>
                    <a:lumOff val="50000"/>
                  </a:schemeClr>
                </a:solidFill>
              </a:rPr>
              <a:t>. Washington, D.C: American Psychiatric Association.</a:t>
            </a:r>
          </a:p>
        </p:txBody>
      </p:sp>
    </p:spTree>
    <p:extLst>
      <p:ext uri="{BB962C8B-B14F-4D97-AF65-F5344CB8AC3E}">
        <p14:creationId xmlns:p14="http://schemas.microsoft.com/office/powerpoint/2010/main" val="2979165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pPr>
              <a:lnSpc>
                <a:spcPct val="90000"/>
              </a:lnSpc>
            </a:pPr>
            <a:r>
              <a:rPr lang="en-US" sz="3800"/>
              <a:t>Triggers, Obsessions, and Feared Consequences</a:t>
            </a:r>
          </a:p>
        </p:txBody>
      </p:sp>
      <p:sp>
        <p:nvSpPr>
          <p:cNvPr id="7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r>
              <a:rPr lang="en-US" sz="2400" dirty="0"/>
              <a:t>Trigger: environmental or mental</a:t>
            </a:r>
          </a:p>
          <a:p>
            <a:r>
              <a:rPr lang="en-US" sz="2400" dirty="0"/>
              <a:t>Obsession:  what the sufferer fears</a:t>
            </a:r>
          </a:p>
          <a:p>
            <a:r>
              <a:rPr lang="en-US" sz="2400" dirty="0"/>
              <a:t>Feared Consequence:  if I don’t ritualize, this will happen</a:t>
            </a:r>
          </a:p>
        </p:txBody>
      </p:sp>
      <p:pic>
        <p:nvPicPr>
          <p:cNvPr id="8195" name="Picture 3" descr="C:\Users\Rachel\Dropbox\OCD Work\Images\idol cropp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98" r="4484"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546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anchor="ctr">
            <a:normAutofit/>
          </a:bodyPr>
          <a:lstStyle/>
          <a:p>
            <a:pPr>
              <a:lnSpc>
                <a:spcPct val="90000"/>
              </a:lnSpc>
            </a:pPr>
            <a:r>
              <a:rPr lang="en-US" sz="3700"/>
              <a:t>Don’t confuse OCD with…</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330505"/>
            <a:ext cx="4971881" cy="3979585"/>
          </a:xfrm>
        </p:spPr>
        <p:txBody>
          <a:bodyPr anchor="ctr">
            <a:normAutofit/>
          </a:bodyPr>
          <a:lstStyle/>
          <a:p>
            <a:r>
              <a:rPr lang="en-US" sz="2400" dirty="0"/>
              <a:t>Preoccupation/stalking</a:t>
            </a:r>
          </a:p>
          <a:p>
            <a:r>
              <a:rPr lang="en-US" sz="2400" dirty="0"/>
              <a:t>Rumination</a:t>
            </a:r>
          </a:p>
          <a:p>
            <a:r>
              <a:rPr lang="en-US" sz="2400" dirty="0"/>
              <a:t>Addiction/impulsion/appetitive habit</a:t>
            </a:r>
          </a:p>
          <a:p>
            <a:r>
              <a:rPr lang="en-US" sz="2400" dirty="0"/>
              <a:t>Tic</a:t>
            </a:r>
          </a:p>
          <a:p>
            <a:r>
              <a:rPr lang="en-US" sz="2400" dirty="0"/>
              <a:t>OCPD</a:t>
            </a:r>
          </a:p>
          <a:p>
            <a:r>
              <a:rPr lang="en-US" sz="2400" dirty="0"/>
              <a:t>Worry (though GAD and OCD are very similar processes)</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CBE615-D10D-4992-8B37-7702B6DFCA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43" r="16699" b="1"/>
          <a:stretch/>
        </p:blipFill>
        <p:spPr>
          <a:xfrm>
            <a:off x="5977788" y="799352"/>
            <a:ext cx="5425410" cy="5259296"/>
          </a:xfrm>
          <a:prstGeom prst="rect">
            <a:avLst/>
          </a:prstGeom>
        </p:spPr>
      </p:pic>
    </p:spTree>
    <p:extLst>
      <p:ext uri="{BB962C8B-B14F-4D97-AF65-F5344CB8AC3E}">
        <p14:creationId xmlns:p14="http://schemas.microsoft.com/office/powerpoint/2010/main" val="2962618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a:t>OCD</a:t>
            </a:r>
          </a:p>
        </p:txBody>
      </p:sp>
      <p:sp>
        <p:nvSpPr>
          <p:cNvPr id="3" name="Content Placeholder 2"/>
          <p:cNvSpPr>
            <a:spLocks noGrp="1"/>
          </p:cNvSpPr>
          <p:nvPr>
            <p:ph idx="1"/>
          </p:nvPr>
        </p:nvSpPr>
        <p:spPr>
          <a:xfrm>
            <a:off x="4965431" y="2438400"/>
            <a:ext cx="6586489" cy="3785419"/>
          </a:xfrm>
        </p:spPr>
        <p:txBody>
          <a:bodyPr>
            <a:normAutofit/>
          </a:bodyPr>
          <a:lstStyle/>
          <a:p>
            <a:r>
              <a:rPr lang="en-US" sz="2400" dirty="0"/>
              <a:t>Lifetime prevalence of 2.3% </a:t>
            </a:r>
          </a:p>
          <a:p>
            <a:r>
              <a:rPr lang="en-US" sz="2400" dirty="0"/>
              <a:t>Average of 11 years before diagnosis</a:t>
            </a:r>
          </a:p>
          <a:p>
            <a:r>
              <a:rPr lang="en-US" sz="2400" dirty="0"/>
              <a:t>98% have fair to good insight </a:t>
            </a:r>
          </a:p>
          <a:p>
            <a:pPr marL="0" indent="0">
              <a:buNone/>
            </a:pPr>
            <a:r>
              <a:rPr lang="en-US" sz="2400" dirty="0"/>
              <a:t>	(not delusional)</a:t>
            </a:r>
          </a:p>
          <a:p>
            <a:r>
              <a:rPr lang="en-US" sz="2400" dirty="0"/>
              <a:t>Early Onset (11.81 </a:t>
            </a:r>
            <a:r>
              <a:rPr lang="en-US" sz="2400" dirty="0" err="1"/>
              <a:t>yrs</a:t>
            </a:r>
            <a:r>
              <a:rPr lang="en-US" sz="2400" dirty="0"/>
              <a:t>) vs. Late </a:t>
            </a:r>
          </a:p>
          <a:p>
            <a:pPr marL="0" indent="0">
              <a:buNone/>
            </a:pPr>
            <a:r>
              <a:rPr lang="en-US" sz="2400" dirty="0"/>
              <a:t>	Onset (26.64 </a:t>
            </a:r>
            <a:r>
              <a:rPr lang="en-US" sz="2400" dirty="0" err="1"/>
              <a:t>yrs</a:t>
            </a:r>
            <a:r>
              <a:rPr lang="en-US" sz="2400" dirty="0"/>
              <a:t>)</a:t>
            </a:r>
          </a:p>
        </p:txBody>
      </p:sp>
      <p:pic>
        <p:nvPicPr>
          <p:cNvPr id="5" name="Picture 2" descr="C:\Users\Rachel\Dropbox\OCD Work\Images\Dirty toile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837" r="-1"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F8FA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462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B918A1-E980-413E-BDB6-937D0FDDAF3C}"/>
              </a:ext>
            </a:extLst>
          </p:cNvPr>
          <p:cNvSpPr>
            <a:spLocks noGrp="1"/>
          </p:cNvSpPr>
          <p:nvPr>
            <p:ph type="title"/>
          </p:nvPr>
        </p:nvSpPr>
        <p:spPr>
          <a:xfrm>
            <a:off x="6513788" y="365125"/>
            <a:ext cx="4840010" cy="1807305"/>
          </a:xfrm>
        </p:spPr>
        <p:txBody>
          <a:bodyPr>
            <a:normAutofit/>
          </a:bodyPr>
          <a:lstStyle/>
          <a:p>
            <a:r>
              <a:rPr lang="en-US"/>
              <a:t>Biopsychosocial Model</a:t>
            </a:r>
            <a:endParaRPr lang="en-US" dirty="0"/>
          </a:p>
        </p:txBody>
      </p:sp>
      <p:pic>
        <p:nvPicPr>
          <p:cNvPr id="5" name="Content Placeholder 4" descr="A person lying on the ground&#10;&#10;Description automatically generated with medium confidence">
            <a:extLst>
              <a:ext uri="{FF2B5EF4-FFF2-40B4-BE49-F238E27FC236}">
                <a16:creationId xmlns:a16="http://schemas.microsoft.com/office/drawing/2014/main" id="{BEE824D9-051B-46C9-A1FB-AA39B88242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 r="4003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9" name="Content Placeholder 8">
            <a:extLst>
              <a:ext uri="{FF2B5EF4-FFF2-40B4-BE49-F238E27FC236}">
                <a16:creationId xmlns:a16="http://schemas.microsoft.com/office/drawing/2014/main" id="{03D4E14F-6876-41F1-BE87-09C8DD1E7268}"/>
              </a:ext>
            </a:extLst>
          </p:cNvPr>
          <p:cNvSpPr>
            <a:spLocks noGrp="1"/>
          </p:cNvSpPr>
          <p:nvPr>
            <p:ph idx="1"/>
          </p:nvPr>
        </p:nvSpPr>
        <p:spPr>
          <a:xfrm>
            <a:off x="6513788" y="2333297"/>
            <a:ext cx="4840010" cy="3843666"/>
          </a:xfrm>
        </p:spPr>
        <p:txBody>
          <a:bodyPr>
            <a:normAutofit/>
          </a:bodyPr>
          <a:lstStyle/>
          <a:p>
            <a:r>
              <a:rPr lang="en-US" sz="2000" dirty="0"/>
              <a:t>Genetic component</a:t>
            </a:r>
          </a:p>
          <a:p>
            <a:r>
              <a:rPr lang="en-US" sz="2000" dirty="0"/>
              <a:t>Psychological vulnerabilities from early life experiences</a:t>
            </a:r>
          </a:p>
          <a:p>
            <a:pPr lvl="1"/>
            <a:r>
              <a:rPr lang="en-US" sz="1600" dirty="0"/>
              <a:t>Trauma</a:t>
            </a:r>
          </a:p>
          <a:p>
            <a:pPr lvl="1"/>
            <a:r>
              <a:rPr lang="en-US" sz="1600" dirty="0"/>
              <a:t>Dysfunctional beliefs</a:t>
            </a:r>
          </a:p>
          <a:p>
            <a:r>
              <a:rPr lang="en-US" sz="2000" dirty="0"/>
              <a:t>Modeled through family, media, society</a:t>
            </a:r>
          </a:p>
          <a:p>
            <a:pPr lvl="1"/>
            <a:r>
              <a:rPr lang="en-US" sz="1600" dirty="0"/>
              <a:t>Stereotypes</a:t>
            </a:r>
          </a:p>
          <a:p>
            <a:pPr lvl="1"/>
            <a:r>
              <a:rPr lang="en-US" sz="1600" dirty="0"/>
              <a:t>Stigma</a:t>
            </a:r>
          </a:p>
          <a:p>
            <a:r>
              <a:rPr lang="en-US" sz="2000" dirty="0"/>
              <a:t>Cultural norms and standards</a:t>
            </a:r>
          </a:p>
          <a:p>
            <a:r>
              <a:rPr lang="en-US" sz="2000" dirty="0"/>
              <a:t>Maladaptive form of coping</a:t>
            </a:r>
          </a:p>
        </p:txBody>
      </p:sp>
    </p:spTree>
    <p:extLst>
      <p:ext uri="{BB962C8B-B14F-4D97-AF65-F5344CB8AC3E}">
        <p14:creationId xmlns:p14="http://schemas.microsoft.com/office/powerpoint/2010/main" val="846812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 name="Rectangle 8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8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d-EBCD7E01-1FD0-4DF9-9CA7-93FB17DBFAA2" descr="Image.jpeg">
            <a:extLst>
              <a:ext uri="{FF2B5EF4-FFF2-40B4-BE49-F238E27FC236}">
                <a16:creationId xmlns:a16="http://schemas.microsoft.com/office/drawing/2014/main" id="{DA6340D0-65BB-447A-88D1-49C1E68EDDD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91422" y="643467"/>
            <a:ext cx="8409156"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026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dirty="0"/>
              <a:t>Cycle of OCD</a:t>
            </a:r>
          </a:p>
        </p:txBody>
      </p:sp>
      <p:sp>
        <p:nvSpPr>
          <p:cNvPr id="4" name="Flowchart: Process 3"/>
          <p:cNvSpPr/>
          <p:nvPr/>
        </p:nvSpPr>
        <p:spPr>
          <a:xfrm>
            <a:off x="680321" y="2158535"/>
            <a:ext cx="1701201"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Fear Stimulus</a:t>
            </a:r>
          </a:p>
        </p:txBody>
      </p:sp>
      <p:sp>
        <p:nvSpPr>
          <p:cNvPr id="5" name="Flowchart: Process 4"/>
          <p:cNvSpPr/>
          <p:nvPr/>
        </p:nvSpPr>
        <p:spPr>
          <a:xfrm>
            <a:off x="1844264" y="2863330"/>
            <a:ext cx="2072640" cy="111392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Obsession</a:t>
            </a:r>
          </a:p>
        </p:txBody>
      </p:sp>
      <p:sp>
        <p:nvSpPr>
          <p:cNvPr id="9" name="Flowchart: Process 8"/>
          <p:cNvSpPr/>
          <p:nvPr/>
        </p:nvSpPr>
        <p:spPr>
          <a:xfrm>
            <a:off x="4784129" y="4574526"/>
            <a:ext cx="2397361"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Avoidant Coping</a:t>
            </a:r>
          </a:p>
        </p:txBody>
      </p:sp>
      <p:sp>
        <p:nvSpPr>
          <p:cNvPr id="10" name="Flowchart: Process 9"/>
          <p:cNvSpPr/>
          <p:nvPr/>
        </p:nvSpPr>
        <p:spPr>
          <a:xfrm>
            <a:off x="6740022" y="5536504"/>
            <a:ext cx="2585605" cy="83924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Transient Relief (absence of corrective experience)</a:t>
            </a:r>
          </a:p>
        </p:txBody>
      </p:sp>
      <p:sp>
        <p:nvSpPr>
          <p:cNvPr id="13" name="Flowchart: Process 12"/>
          <p:cNvSpPr/>
          <p:nvPr/>
        </p:nvSpPr>
        <p:spPr>
          <a:xfrm>
            <a:off x="3839049" y="4013812"/>
            <a:ext cx="2143760" cy="32929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Anxiety</a:t>
            </a:r>
          </a:p>
        </p:txBody>
      </p:sp>
      <p:cxnSp>
        <p:nvCxnSpPr>
          <p:cNvPr id="25" name="Straight Connector 24"/>
          <p:cNvCxnSpPr/>
          <p:nvPr/>
        </p:nvCxnSpPr>
        <p:spPr>
          <a:xfrm flipH="1">
            <a:off x="2649772" y="4493319"/>
            <a:ext cx="6264" cy="1723052"/>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656036" y="6194781"/>
            <a:ext cx="4094411" cy="43181"/>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8" name="Up Arrow 27"/>
          <p:cNvSpPr/>
          <p:nvPr/>
        </p:nvSpPr>
        <p:spPr>
          <a:xfrm>
            <a:off x="2475680" y="4153022"/>
            <a:ext cx="348185" cy="3402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2555614" y="2610853"/>
            <a:ext cx="536502" cy="1846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061793" y="3712311"/>
            <a:ext cx="536502" cy="1846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395336" y="4323171"/>
            <a:ext cx="536502" cy="1846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913239" y="5229454"/>
            <a:ext cx="536502" cy="1846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02141" y="2699755"/>
            <a:ext cx="2844441" cy="369332"/>
          </a:xfrm>
          <a:prstGeom prst="rect">
            <a:avLst/>
          </a:prstGeom>
          <a:noFill/>
          <a:ln w="28575">
            <a:solidFill>
              <a:schemeClr val="tx1"/>
            </a:solidFill>
          </a:ln>
        </p:spPr>
        <p:txBody>
          <a:bodyPr wrap="square" rtlCol="0">
            <a:spAutoFit/>
          </a:bodyPr>
          <a:lstStyle/>
          <a:p>
            <a:r>
              <a:rPr lang="en-US" dirty="0"/>
              <a:t>Pre-existing Beliefs</a:t>
            </a:r>
          </a:p>
        </p:txBody>
      </p:sp>
      <p:sp>
        <p:nvSpPr>
          <p:cNvPr id="19" name="TextBox 18"/>
          <p:cNvSpPr txBox="1"/>
          <p:nvPr/>
        </p:nvSpPr>
        <p:spPr>
          <a:xfrm>
            <a:off x="8128234" y="3473693"/>
            <a:ext cx="2844441" cy="369332"/>
          </a:xfrm>
          <a:prstGeom prst="rect">
            <a:avLst/>
          </a:prstGeom>
          <a:noFill/>
          <a:ln w="28575">
            <a:solidFill>
              <a:schemeClr val="tx1"/>
            </a:solidFill>
          </a:ln>
        </p:spPr>
        <p:txBody>
          <a:bodyPr wrap="square" rtlCol="0">
            <a:spAutoFit/>
          </a:bodyPr>
          <a:lstStyle/>
          <a:p>
            <a:r>
              <a:rPr lang="en-US" dirty="0"/>
              <a:t>Environmental Factors</a:t>
            </a:r>
          </a:p>
        </p:txBody>
      </p:sp>
      <p:cxnSp>
        <p:nvCxnSpPr>
          <p:cNvPr id="6" name="Straight Arrow Connector 5"/>
          <p:cNvCxnSpPr>
            <a:stCxn id="17" idx="1"/>
          </p:cNvCxnSpPr>
          <p:nvPr/>
        </p:nvCxnSpPr>
        <p:spPr>
          <a:xfrm flipH="1">
            <a:off x="5780762" y="2884421"/>
            <a:ext cx="1821379" cy="1012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9" idx="1"/>
            <a:endCxn id="13" idx="3"/>
          </p:cNvCxnSpPr>
          <p:nvPr/>
        </p:nvCxnSpPr>
        <p:spPr>
          <a:xfrm flipH="1">
            <a:off x="5982809" y="3658359"/>
            <a:ext cx="2145425" cy="520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92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References</a:t>
            </a:r>
          </a:p>
        </p:txBody>
      </p:sp>
      <p:sp>
        <p:nvSpPr>
          <p:cNvPr id="3" name="Content Placeholder 2"/>
          <p:cNvSpPr>
            <a:spLocks noGrp="1"/>
          </p:cNvSpPr>
          <p:nvPr>
            <p:ph idx="1"/>
          </p:nvPr>
        </p:nvSpPr>
        <p:spPr>
          <a:xfrm>
            <a:off x="4810259" y="649480"/>
            <a:ext cx="6555347" cy="5546047"/>
          </a:xfrm>
        </p:spPr>
        <p:txBody>
          <a:bodyPr anchor="ctr">
            <a:normAutofit/>
          </a:bodyPr>
          <a:lstStyle/>
          <a:p>
            <a:r>
              <a:rPr lang="en-US" sz="2000" dirty="0" err="1"/>
              <a:t>Ruscio</a:t>
            </a:r>
            <a:r>
              <a:rPr lang="en-US" sz="2000" dirty="0"/>
              <a:t> AM, Stein DJ, Chiu  WT, Kessler RC.  The epidemiology of obsessive-compulsive disorder in the National Comorbidity Survey Replication. </a:t>
            </a:r>
            <a:r>
              <a:rPr lang="en-US" sz="2000" i="1" dirty="0"/>
              <a:t>Molecular Psychiatry. 2010; 15: 53-63. </a:t>
            </a:r>
          </a:p>
          <a:p>
            <a:r>
              <a:rPr lang="en-US" sz="2000" dirty="0"/>
              <a:t>Murray CJ, Lopez AD. The Global Burden of Disease. Boston, MA: Harvard University Press; 1996. </a:t>
            </a:r>
            <a:endParaRPr lang="en-US" sz="2000" i="1" dirty="0"/>
          </a:p>
          <a:p>
            <a:r>
              <a:rPr lang="en-US" sz="2000" dirty="0"/>
              <a:t>Pinto A, </a:t>
            </a:r>
            <a:r>
              <a:rPr lang="en-US" sz="2000" dirty="0" err="1"/>
              <a:t>Mancebo</a:t>
            </a:r>
            <a:r>
              <a:rPr lang="en-US" sz="2000" dirty="0"/>
              <a:t> MC, Eisen JL, et al. The Brown Longitudinal Obsessive Compulsive Study: Clinical Features and 	Symptoms of the Sample at Intake. </a:t>
            </a:r>
            <a:r>
              <a:rPr lang="en-US" sz="2000" i="1" dirty="0"/>
              <a:t>J Clin Psychiatry. </a:t>
            </a:r>
            <a:r>
              <a:rPr lang="en-US" sz="2000" dirty="0"/>
              <a:t>2006; 67(5):703-711.</a:t>
            </a:r>
          </a:p>
          <a:p>
            <a:pPr marL="0" indent="0">
              <a:buNone/>
            </a:pPr>
            <a:endParaRPr lang="en-US" sz="2000" dirty="0"/>
          </a:p>
          <a:p>
            <a:endParaRPr lang="en-US" sz="2000" dirty="0"/>
          </a:p>
        </p:txBody>
      </p:sp>
    </p:spTree>
    <p:extLst>
      <p:ext uri="{BB962C8B-B14F-4D97-AF65-F5344CB8AC3E}">
        <p14:creationId xmlns:p14="http://schemas.microsoft.com/office/powerpoint/2010/main" val="3576204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a:t>Comorbidities in OCD</a:t>
            </a:r>
          </a:p>
        </p:txBody>
      </p:sp>
      <p:sp>
        <p:nvSpPr>
          <p:cNvPr id="3" name="Content Placeholder 2"/>
          <p:cNvSpPr>
            <a:spLocks noGrp="1"/>
          </p:cNvSpPr>
          <p:nvPr>
            <p:ph idx="1"/>
          </p:nvPr>
        </p:nvSpPr>
        <p:spPr>
          <a:xfrm>
            <a:off x="4965431" y="2438400"/>
            <a:ext cx="6586489" cy="3785419"/>
          </a:xfrm>
        </p:spPr>
        <p:txBody>
          <a:bodyPr>
            <a:normAutofit/>
          </a:bodyPr>
          <a:lstStyle/>
          <a:p>
            <a:r>
              <a:rPr lang="en-US" sz="2000" dirty="0"/>
              <a:t>Substance use disorder			27% </a:t>
            </a:r>
          </a:p>
          <a:p>
            <a:r>
              <a:rPr lang="en-US" sz="2000" dirty="0"/>
              <a:t>Personality disorder</a:t>
            </a:r>
            <a:r>
              <a:rPr lang="en-US" sz="2000" baseline="30000" dirty="0"/>
              <a:t>	</a:t>
            </a:r>
            <a:r>
              <a:rPr lang="en-US" sz="2000" dirty="0"/>
              <a:t>		45% </a:t>
            </a:r>
          </a:p>
          <a:p>
            <a:r>
              <a:rPr lang="en-US" sz="2000" dirty="0"/>
              <a:t>Major depression</a:t>
            </a:r>
            <a:r>
              <a:rPr lang="en-US" sz="2000" baseline="30000" dirty="0"/>
              <a:t>	</a:t>
            </a:r>
            <a:r>
              <a:rPr lang="en-US" sz="2000" dirty="0"/>
              <a:t>		35-67% </a:t>
            </a:r>
          </a:p>
          <a:p>
            <a:r>
              <a:rPr lang="en-US" sz="2000" dirty="0"/>
              <a:t>Bipolar disorder			16% </a:t>
            </a:r>
          </a:p>
          <a:p>
            <a:r>
              <a:rPr lang="en-US" sz="2000" dirty="0"/>
              <a:t>Eating disorder			13%  (11-42%)</a:t>
            </a:r>
          </a:p>
          <a:p>
            <a:r>
              <a:rPr lang="en-US" sz="2000" dirty="0"/>
              <a:t>Panic disorder</a:t>
            </a:r>
            <a:r>
              <a:rPr lang="en-US" sz="2000" baseline="30000" dirty="0"/>
              <a:t>	</a:t>
            </a:r>
            <a:r>
              <a:rPr lang="en-US" sz="2000" dirty="0"/>
              <a:t>			18% </a:t>
            </a:r>
          </a:p>
          <a:p>
            <a:r>
              <a:rPr lang="en-US" sz="2000" dirty="0"/>
              <a:t>Tic disorder				14%</a:t>
            </a:r>
          </a:p>
          <a:p>
            <a:r>
              <a:rPr lang="en-US" sz="2000" dirty="0"/>
              <a:t>ADHD				10-30% </a:t>
            </a:r>
          </a:p>
        </p:txBody>
      </p:sp>
      <p:pic>
        <p:nvPicPr>
          <p:cNvPr id="14338" name="Picture 2" descr="C:\Users\davisrac\Dropbox\OCD Work\Images\syrin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48" r="2" b="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DA2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935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4921A-1AA7-4AF0-AA72-6058127B02EA}"/>
              </a:ext>
            </a:extLst>
          </p:cNvPr>
          <p:cNvSpPr>
            <a:spLocks noGrp="1"/>
          </p:cNvSpPr>
          <p:nvPr>
            <p:ph type="title"/>
          </p:nvPr>
        </p:nvSpPr>
        <p:spPr>
          <a:xfrm>
            <a:off x="4965430" y="629266"/>
            <a:ext cx="6586491" cy="1676603"/>
          </a:xfrm>
        </p:spPr>
        <p:txBody>
          <a:bodyPr>
            <a:normAutofit/>
          </a:bodyPr>
          <a:lstStyle/>
          <a:p>
            <a:pPr>
              <a:lnSpc>
                <a:spcPct val="90000"/>
              </a:lnSpc>
            </a:pPr>
            <a:r>
              <a:rPr lang="en-US" sz="5400"/>
              <a:t>Comorbidity of OCD and Anorexia Nervosa</a:t>
            </a:r>
          </a:p>
        </p:txBody>
      </p:sp>
      <p:pic>
        <p:nvPicPr>
          <p:cNvPr id="6" name="Picture 5">
            <a:extLst>
              <a:ext uri="{FF2B5EF4-FFF2-40B4-BE49-F238E27FC236}">
                <a16:creationId xmlns:a16="http://schemas.microsoft.com/office/drawing/2014/main" id="{C927C8BC-F1E2-414A-B1DD-65D8EB1E2E34}"/>
              </a:ext>
            </a:extLst>
          </p:cNvPr>
          <p:cNvPicPr>
            <a:picLocks noChangeAspect="1"/>
          </p:cNvPicPr>
          <p:nvPr/>
        </p:nvPicPr>
        <p:blipFill rotWithShape="1">
          <a:blip r:embed="rId3"/>
          <a:srcRect l="39558" r="12112"/>
          <a:stretch/>
        </p:blipFill>
        <p:spPr>
          <a:xfrm>
            <a:off x="20" y="10"/>
            <a:ext cx="4635571" cy="6857990"/>
          </a:xfrm>
          <a:prstGeom prst="rect">
            <a:avLst/>
          </a:prstGeom>
          <a:effectLst/>
        </p:spPr>
      </p:pic>
      <p:graphicFrame>
        <p:nvGraphicFramePr>
          <p:cNvPr id="5" name="Content Placeholder 2">
            <a:extLst>
              <a:ext uri="{FF2B5EF4-FFF2-40B4-BE49-F238E27FC236}">
                <a16:creationId xmlns:a16="http://schemas.microsoft.com/office/drawing/2014/main" id="{EAD8A89F-9EFD-4979-8547-2C2EFB66ABEB}"/>
              </a:ext>
            </a:extLst>
          </p:cNvPr>
          <p:cNvGraphicFramePr>
            <a:graphicFrameLocks noGrp="1"/>
          </p:cNvGraphicFramePr>
          <p:nvPr>
            <p:ph idx="1"/>
            <p:extLst>
              <p:ext uri="{D42A27DB-BD31-4B8C-83A1-F6EECF244321}">
                <p14:modId xmlns:p14="http://schemas.microsoft.com/office/powerpoint/2010/main" val="73648864"/>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8388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9" name="Rectangle 148">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A5614D-12AE-4666-A083-5084DD99C9C1}"/>
              </a:ext>
            </a:extLst>
          </p:cNvPr>
          <p:cNvSpPr>
            <a:spLocks noGrp="1"/>
          </p:cNvSpPr>
          <p:nvPr>
            <p:ph type="title"/>
          </p:nvPr>
        </p:nvSpPr>
        <p:spPr>
          <a:xfrm>
            <a:off x="838200" y="3514853"/>
            <a:ext cx="10515600" cy="2614235"/>
          </a:xfrm>
        </p:spPr>
        <p:txBody>
          <a:bodyPr>
            <a:normAutofit/>
          </a:bodyPr>
          <a:lstStyle/>
          <a:p>
            <a:r>
              <a:rPr lang="en-US" sz="5200"/>
              <a:t>University of Colorado Anschutz </a:t>
            </a:r>
            <a:br>
              <a:rPr lang="en-US" sz="5200"/>
            </a:br>
            <a:r>
              <a:rPr lang="en-US" sz="5200"/>
              <a:t>OCD Program</a:t>
            </a:r>
            <a:endParaRPr lang="en-US" sz="5200" dirty="0"/>
          </a:p>
        </p:txBody>
      </p:sp>
      <p:pic>
        <p:nvPicPr>
          <p:cNvPr id="1040" name="Picture 16" descr="S-Lehto">
            <a:extLst>
              <a:ext uri="{FF2B5EF4-FFF2-40B4-BE49-F238E27FC236}">
                <a16:creationId xmlns:a16="http://schemas.microsoft.com/office/drawing/2014/main" id="{33191D88-480F-410F-BD1C-02EB714213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73" r="3074"/>
          <a:stretch/>
        </p:blipFill>
        <p:spPr bwMode="auto">
          <a:xfrm>
            <a:off x="184558" y="187900"/>
            <a:ext cx="2255462" cy="3155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F3C7B184-9D5D-449F-A862-0EC076A1C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08" b="5"/>
          <a:stretch/>
        </p:blipFill>
        <p:spPr bwMode="auto">
          <a:xfrm>
            <a:off x="2575696" y="187900"/>
            <a:ext cx="2255462" cy="3155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smiling for the camera&#10;&#10;Description automatically generated with medium confidence">
            <a:extLst>
              <a:ext uri="{FF2B5EF4-FFF2-40B4-BE49-F238E27FC236}">
                <a16:creationId xmlns:a16="http://schemas.microsoft.com/office/drawing/2014/main" id="{57292688-8407-49D8-9BCD-3C468BBF0D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36" r="9" b="-1"/>
          <a:stretch/>
        </p:blipFill>
        <p:spPr>
          <a:xfrm>
            <a:off x="4966833" y="187900"/>
            <a:ext cx="2255462" cy="3155238"/>
          </a:xfrm>
          <a:prstGeom prst="rect">
            <a:avLst/>
          </a:prstGeom>
        </p:spPr>
      </p:pic>
      <p:pic>
        <p:nvPicPr>
          <p:cNvPr id="1036" name="Picture 12" descr="Emily Hemendinger, LCSW">
            <a:extLst>
              <a:ext uri="{FF2B5EF4-FFF2-40B4-BE49-F238E27FC236}">
                <a16:creationId xmlns:a16="http://schemas.microsoft.com/office/drawing/2014/main" id="{23B17821-56CE-4DE6-BE56-7434120513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03" r="10007" b="3"/>
          <a:stretch/>
        </p:blipFill>
        <p:spPr bwMode="auto">
          <a:xfrm>
            <a:off x="7357971" y="187900"/>
            <a:ext cx="2255462" cy="31552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eghan">
            <a:extLst>
              <a:ext uri="{FF2B5EF4-FFF2-40B4-BE49-F238E27FC236}">
                <a16:creationId xmlns:a16="http://schemas.microsoft.com/office/drawing/2014/main" id="{211464A8-EA01-4CCF-BBBC-EA5753846E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23" r="3323"/>
          <a:stretch/>
        </p:blipFill>
        <p:spPr bwMode="auto">
          <a:xfrm>
            <a:off x="9749109" y="187900"/>
            <a:ext cx="2255462" cy="315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43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038"/>
                                        </p:tgtEl>
                                        <p:attrNameLst>
                                          <p:attrName>style.visibility</p:attrName>
                                        </p:attrNameLst>
                                      </p:cBhvr>
                                      <p:to>
                                        <p:strVal val="visible"/>
                                      </p:to>
                                    </p:set>
                                    <p:animEffect transition="in" filter="fade">
                                      <p:cBhvr>
                                        <p:cTn id="7" dur="700"/>
                                        <p:tgtEl>
                                          <p:spTgt spid="1038"/>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036"/>
                                        </p:tgtEl>
                                        <p:attrNameLst>
                                          <p:attrName>style.visibility</p:attrName>
                                        </p:attrNameLst>
                                      </p:cBhvr>
                                      <p:to>
                                        <p:strVal val="visible"/>
                                      </p:to>
                                    </p:set>
                                    <p:animEffect transition="in" filter="fade">
                                      <p:cBhvr>
                                        <p:cTn id="10" dur="700"/>
                                        <p:tgtEl>
                                          <p:spTgt spid="1036"/>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700"/>
                                        <p:tgtEl>
                                          <p:spTgt spid="6"/>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7"/>
                                        </p:tgtEl>
                                        <p:attrNameLst>
                                          <p:attrName>style.visibility</p:attrName>
                                        </p:attrNameLst>
                                      </p:cBhvr>
                                      <p:to>
                                        <p:strVal val="visible"/>
                                      </p:to>
                                    </p:set>
                                    <p:animEffect transition="in" filter="fade">
                                      <p:cBhvr>
                                        <p:cTn id="16" dur="700"/>
                                        <p:tgtEl>
                                          <p:spTgt spid="7"/>
                                        </p:tgtEl>
                                      </p:cBhvr>
                                    </p:animEffect>
                                  </p:childTnLst>
                                </p:cTn>
                              </p:par>
                              <p:par>
                                <p:cTn id="17" presetID="10" presetClass="entr" presetSubtype="0" fill="hold" nodeType="withEffect">
                                  <p:stCondLst>
                                    <p:cond delay="0"/>
                                  </p:stCondLst>
                                  <p:iterate>
                                    <p:tmPct val="10000"/>
                                  </p:iterate>
                                  <p:childTnLst>
                                    <p:set>
                                      <p:cBhvr>
                                        <p:cTn id="18" dur="1" fill="hold">
                                          <p:stCondLst>
                                            <p:cond delay="0"/>
                                          </p:stCondLst>
                                        </p:cTn>
                                        <p:tgtEl>
                                          <p:spTgt spid="1040"/>
                                        </p:tgtEl>
                                        <p:attrNameLst>
                                          <p:attrName>style.visibility</p:attrName>
                                        </p:attrNameLst>
                                      </p:cBhvr>
                                      <p:to>
                                        <p:strVal val="visible"/>
                                      </p:to>
                                    </p:set>
                                    <p:animEffect transition="in" filter="fade">
                                      <p:cBhvr>
                                        <p:cTn id="19" dur="700"/>
                                        <p:tgtEl>
                                          <p:spTgt spid="1040"/>
                                        </p:tgtEl>
                                      </p:cBhvr>
                                    </p:animEffect>
                                  </p:childTnLst>
                                </p:cTn>
                              </p:par>
                              <p:par>
                                <p:cTn id="20" presetID="10" presetClass="entr" presetSubtype="0" fill="hold" grpId="0" nodeType="withEffect">
                                  <p:stCondLst>
                                    <p:cond delay="1000"/>
                                  </p:stCondLst>
                                  <p:iterate>
                                    <p:tmPct val="10000"/>
                                  </p:iterate>
                                  <p:childTnLst>
                                    <p:set>
                                      <p:cBhvr>
                                        <p:cTn id="21" dur="1" fill="hold">
                                          <p:stCondLst>
                                            <p:cond delay="0"/>
                                          </p:stCondLst>
                                        </p:cTn>
                                        <p:tgtEl>
                                          <p:spTgt spid="2"/>
                                        </p:tgtEl>
                                        <p:attrNameLst>
                                          <p:attrName>style.visibility</p:attrName>
                                        </p:attrNameLst>
                                      </p:cBhvr>
                                      <p:to>
                                        <p:strVal val="visible"/>
                                      </p:to>
                                    </p:set>
                                    <p:animEffect transition="in" filter="fade">
                                      <p:cBhvr>
                                        <p:cTn id="22"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food, plastic, container, sweet&#10;&#10;Description automatically generated">
            <a:extLst>
              <a:ext uri="{FF2B5EF4-FFF2-40B4-BE49-F238E27FC236}">
                <a16:creationId xmlns:a16="http://schemas.microsoft.com/office/drawing/2014/main" id="{201573E5-244B-4867-9195-84E9129FE3F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3603" b="12128"/>
          <a:stretch/>
        </p:blipFill>
        <p:spPr>
          <a:xfrm>
            <a:off x="20" y="-37060"/>
            <a:ext cx="12191980" cy="6857990"/>
          </a:xfrm>
          <a:prstGeom prst="rect">
            <a:avLst/>
          </a:prstGeom>
        </p:spPr>
      </p:pic>
      <p:sp>
        <p:nvSpPr>
          <p:cNvPr id="17" name="Rectangle 14">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A54567-68CC-4634-82E2-84D874344D3C}"/>
              </a:ext>
            </a:extLst>
          </p:cNvPr>
          <p:cNvSpPr>
            <a:spLocks noGrp="1"/>
          </p:cNvSpPr>
          <p:nvPr>
            <p:ph type="title"/>
          </p:nvPr>
        </p:nvSpPr>
        <p:spPr>
          <a:xfrm>
            <a:off x="378034" y="0"/>
            <a:ext cx="5221266" cy="1344975"/>
          </a:xfrm>
        </p:spPr>
        <p:txBody>
          <a:bodyPr>
            <a:normAutofit/>
          </a:bodyPr>
          <a:lstStyle/>
          <a:p>
            <a:r>
              <a:rPr lang="en-US" sz="2800" dirty="0"/>
              <a:t>Eating Disorders and OCD</a:t>
            </a:r>
          </a:p>
        </p:txBody>
      </p:sp>
      <p:sp>
        <p:nvSpPr>
          <p:cNvPr id="3" name="Content Placeholder 2">
            <a:extLst>
              <a:ext uri="{FF2B5EF4-FFF2-40B4-BE49-F238E27FC236}">
                <a16:creationId xmlns:a16="http://schemas.microsoft.com/office/drawing/2014/main" id="{0FB7511B-0028-49CD-82F2-09DD7B327294}"/>
              </a:ext>
            </a:extLst>
          </p:cNvPr>
          <p:cNvSpPr>
            <a:spLocks noGrp="1"/>
          </p:cNvSpPr>
          <p:nvPr>
            <p:ph idx="1"/>
          </p:nvPr>
        </p:nvSpPr>
        <p:spPr>
          <a:xfrm>
            <a:off x="378034" y="1143000"/>
            <a:ext cx="5451566" cy="4938745"/>
          </a:xfrm>
        </p:spPr>
        <p:txBody>
          <a:bodyPr>
            <a:normAutofit/>
          </a:bodyPr>
          <a:lstStyle/>
          <a:p>
            <a:pPr marL="742950" marR="0" lvl="1" indent="-285750">
              <a:lnSpc>
                <a:spcPct val="90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Shared common childhood traits:</a:t>
            </a:r>
          </a:p>
          <a:p>
            <a:pPr lvl="2">
              <a:lnSpc>
                <a:spcPct val="90000"/>
              </a:lnSpc>
              <a:spcAft>
                <a:spcPts val="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P</a:t>
            </a:r>
            <a:r>
              <a:rPr lang="en-US" dirty="0">
                <a:effectLst/>
                <a:latin typeface="Calibri" panose="020F0502020204030204" pitchFamily="34" charset="0"/>
                <a:ea typeface="Calibri" panose="020F0502020204030204" pitchFamily="34" charset="0"/>
                <a:cs typeface="Times New Roman" panose="02020603050405020304" pitchFamily="18" charset="0"/>
              </a:rPr>
              <a:t>erfectionism </a:t>
            </a:r>
          </a:p>
          <a:p>
            <a:pPr lvl="2">
              <a:lnSpc>
                <a:spcPct val="90000"/>
              </a:lnSpc>
              <a:spcAft>
                <a:spcPts val="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F</a:t>
            </a:r>
            <a:r>
              <a:rPr lang="en-US" dirty="0">
                <a:effectLst/>
                <a:latin typeface="Calibri" panose="020F0502020204030204" pitchFamily="34" charset="0"/>
                <a:ea typeface="Calibri" panose="020F0502020204030204" pitchFamily="34" charset="0"/>
                <a:cs typeface="Times New Roman" panose="02020603050405020304" pitchFamily="18" charset="0"/>
              </a:rPr>
              <a:t>ollowing the rules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2">
              <a:lnSpc>
                <a:spcPct val="90000"/>
              </a:lnSpc>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Conscientiousness </a:t>
            </a:r>
          </a:p>
          <a:p>
            <a:pPr lvl="2">
              <a:lnSpc>
                <a:spcPct val="90000"/>
              </a:lnSpc>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Concern about mistakes</a:t>
            </a:r>
          </a:p>
          <a:p>
            <a:pPr marL="914400" lvl="2" indent="0">
              <a:lnSpc>
                <a:spcPct val="90000"/>
              </a:lnSpc>
              <a:spcAft>
                <a:spcPts val="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90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Up to 69% of patients with AN and 33% of patients with BN have a coexisting dx of OCD (CASA, 2003)</a:t>
            </a:r>
          </a:p>
          <a:p>
            <a:pPr marL="457200" marR="0" lvl="1" indent="0">
              <a:lnSpc>
                <a:spcPct val="90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90000"/>
              </a:lnSpc>
              <a:spcBef>
                <a:spcPts val="0"/>
              </a:spcBef>
              <a:spcAft>
                <a:spcPts val="80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Both EDs and OCD are manifestations of anxiety</a:t>
            </a:r>
          </a:p>
          <a:p>
            <a:pPr>
              <a:lnSpc>
                <a:spcPct val="90000"/>
              </a:lnSpc>
            </a:pPr>
            <a:endParaRPr lang="en-US" sz="1700" dirty="0"/>
          </a:p>
        </p:txBody>
      </p:sp>
      <p:sp>
        <p:nvSpPr>
          <p:cNvPr id="4" name="TextBox 3">
            <a:extLst>
              <a:ext uri="{FF2B5EF4-FFF2-40B4-BE49-F238E27FC236}">
                <a16:creationId xmlns:a16="http://schemas.microsoft.com/office/drawing/2014/main" id="{899E8E21-A7B1-4761-88E8-32C118217CC3}"/>
              </a:ext>
            </a:extLst>
          </p:cNvPr>
          <p:cNvSpPr txBox="1"/>
          <p:nvPr/>
        </p:nvSpPr>
        <p:spPr>
          <a:xfrm>
            <a:off x="6324580" y="6217919"/>
            <a:ext cx="5867400" cy="369332"/>
          </a:xfrm>
          <a:prstGeom prst="rect">
            <a:avLst/>
          </a:prstGeom>
          <a:noFill/>
        </p:spPr>
        <p:txBody>
          <a:bodyPr wrap="square" rtlCol="0">
            <a:spAutoFit/>
          </a:bodyPr>
          <a:lstStyle/>
          <a:p>
            <a:pPr fontAlgn="base">
              <a:spcAft>
                <a:spcPts val="1875"/>
              </a:spcAft>
            </a:pPr>
            <a:r>
              <a:rPr lang="en-US" sz="900" dirty="0">
                <a:effectLst/>
                <a:highlight>
                  <a:srgbClr val="FFFF00"/>
                </a:highlight>
                <a:latin typeface="Arial" panose="020B0604020202020204" pitchFamily="34" charset="0"/>
                <a:ea typeface="Times New Roman" panose="02020603050405020304" pitchFamily="18" charset="0"/>
              </a:rPr>
              <a:t>The National Center on Addiction and Substance Abuse (CASA). (2003). </a:t>
            </a:r>
            <a:r>
              <a:rPr lang="en-US" sz="900" i="1" dirty="0">
                <a:effectLst/>
                <a:highlight>
                  <a:srgbClr val="FFFF00"/>
                </a:highlight>
                <a:latin typeface="Arial" panose="020B0604020202020204" pitchFamily="34" charset="0"/>
                <a:ea typeface="Times New Roman" panose="02020603050405020304" pitchFamily="18" charset="0"/>
              </a:rPr>
              <a:t>Food for Thought: Substance Abuse and Eating Disorders.</a:t>
            </a:r>
            <a:r>
              <a:rPr lang="en-US" sz="900" dirty="0">
                <a:effectLst/>
                <a:highlight>
                  <a:srgbClr val="FFFF00"/>
                </a:highlight>
                <a:latin typeface="Arial" panose="020B0604020202020204" pitchFamily="34" charset="0"/>
                <a:ea typeface="Times New Roman" panose="02020603050405020304" pitchFamily="18" charset="0"/>
              </a:rPr>
              <a:t> New York: CASA at Columbia University.</a:t>
            </a:r>
            <a:endParaRPr lang="en-US" sz="900" dirty="0">
              <a:effectLst/>
              <a:highlight>
                <a:srgbClr val="FFFF00"/>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2680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descr="TOp view of colorful doughnuts">
            <a:extLst>
              <a:ext uri="{FF2B5EF4-FFF2-40B4-BE49-F238E27FC236}">
                <a16:creationId xmlns:a16="http://schemas.microsoft.com/office/drawing/2014/main" id="{67C846A8-6B40-41D3-A4C2-A35CD2AB77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386" r="9091" b="11080"/>
          <a:stretch/>
        </p:blipFill>
        <p:spPr>
          <a:xfrm>
            <a:off x="20" y="10"/>
            <a:ext cx="12191980" cy="6857990"/>
          </a:xfrm>
          <a:prstGeom prst="rect">
            <a:avLst/>
          </a:prstGeom>
        </p:spPr>
      </p:pic>
      <p:sp>
        <p:nvSpPr>
          <p:cNvPr id="36" name="Rectangle 3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E8C246-D5FC-4162-BB22-A83DDF5064F5}"/>
              </a:ext>
            </a:extLst>
          </p:cNvPr>
          <p:cNvSpPr>
            <a:spLocks noGrp="1"/>
          </p:cNvSpPr>
          <p:nvPr>
            <p:ph type="title"/>
          </p:nvPr>
        </p:nvSpPr>
        <p:spPr>
          <a:xfrm>
            <a:off x="336884" y="212998"/>
            <a:ext cx="6619811" cy="1344975"/>
          </a:xfrm>
        </p:spPr>
        <p:txBody>
          <a:bodyPr>
            <a:normAutofit/>
          </a:bodyPr>
          <a:lstStyle/>
          <a:p>
            <a:r>
              <a:rPr lang="en-US" sz="4000" dirty="0"/>
              <a:t>OCD vs. Eating Disorders</a:t>
            </a:r>
          </a:p>
        </p:txBody>
      </p:sp>
      <p:sp>
        <p:nvSpPr>
          <p:cNvPr id="3" name="Content Placeholder 2">
            <a:extLst>
              <a:ext uri="{FF2B5EF4-FFF2-40B4-BE49-F238E27FC236}">
                <a16:creationId xmlns:a16="http://schemas.microsoft.com/office/drawing/2014/main" id="{B489AFCB-8A1C-4347-B37F-D33C0E03F031}"/>
              </a:ext>
            </a:extLst>
          </p:cNvPr>
          <p:cNvSpPr>
            <a:spLocks noGrp="1"/>
          </p:cNvSpPr>
          <p:nvPr>
            <p:ph idx="1"/>
          </p:nvPr>
        </p:nvSpPr>
        <p:spPr>
          <a:xfrm>
            <a:off x="-528624" y="1371600"/>
            <a:ext cx="7920024" cy="4386648"/>
          </a:xfrm>
        </p:spPr>
        <p:txBody>
          <a:bodyPr>
            <a:normAutofit fontScale="85000" lnSpcReduction="20000"/>
          </a:bodyPr>
          <a:lstStyle/>
          <a:p>
            <a:pPr marL="1600200" marR="0" lvl="3" indent="-228600">
              <a:lnSpc>
                <a:spcPct val="90000"/>
              </a:lnSpc>
              <a:spcBef>
                <a:spcPts val="0"/>
              </a:spcBef>
              <a:spcAft>
                <a:spcPts val="0"/>
              </a:spcAft>
              <a:buFont typeface="Symbol" panose="05050102010706020507" pitchFamily="18" charset="2"/>
              <a:buChar char=""/>
            </a:pPr>
            <a:r>
              <a:rPr lang="en-US" sz="2800" dirty="0">
                <a:effectLst/>
                <a:ea typeface="Calibri" panose="020F0502020204030204" pitchFamily="34" charset="0"/>
                <a:cs typeface="Times New Roman" panose="02020603050405020304" pitchFamily="18" charset="0"/>
              </a:rPr>
              <a:t>Counting bites/chewing according to a fixed or magical number that is “Correct” or “just right” vs. counts mouthfuls or pieces of food as a means of limiting portions</a:t>
            </a:r>
          </a:p>
          <a:p>
            <a:pPr marL="1371600" marR="0" lvl="3" indent="0">
              <a:lnSpc>
                <a:spcPct val="90000"/>
              </a:lnSpc>
              <a:spcBef>
                <a:spcPts val="0"/>
              </a:spcBef>
              <a:spcAft>
                <a:spcPts val="0"/>
              </a:spcAft>
              <a:buNone/>
            </a:pPr>
            <a:endParaRPr lang="en-US" sz="2800" dirty="0">
              <a:effectLst/>
              <a:ea typeface="Calibri" panose="020F0502020204030204" pitchFamily="34" charset="0"/>
              <a:cs typeface="Times New Roman" panose="02020603050405020304" pitchFamily="18" charset="0"/>
            </a:endParaRPr>
          </a:p>
          <a:p>
            <a:pPr marL="1600200" marR="0" lvl="3" indent="-228600">
              <a:lnSpc>
                <a:spcPct val="90000"/>
              </a:lnSpc>
              <a:spcBef>
                <a:spcPts val="0"/>
              </a:spcBef>
              <a:spcAft>
                <a:spcPts val="0"/>
              </a:spcAft>
              <a:buFont typeface="Symbol" panose="05050102010706020507" pitchFamily="18" charset="2"/>
              <a:buChar char=""/>
            </a:pPr>
            <a:r>
              <a:rPr lang="en-US" sz="2800" dirty="0">
                <a:ea typeface="Calibri" panose="020F0502020204030204" pitchFamily="34" charset="0"/>
                <a:cs typeface="Times New Roman" panose="02020603050405020304" pitchFamily="18" charset="0"/>
              </a:rPr>
              <a:t>Washing hands for fear of germs/contamination vs. </a:t>
            </a:r>
            <a:r>
              <a:rPr lang="en-US" sz="2800" dirty="0">
                <a:effectLst/>
                <a:ea typeface="Calibri" panose="020F0502020204030204" pitchFamily="34" charset="0"/>
                <a:cs typeface="Times New Roman" panose="02020603050405020304" pitchFamily="18" charset="0"/>
              </a:rPr>
              <a:t>washes hands to remove tiny amounts of oil that might cause weight gain if ingested </a:t>
            </a:r>
          </a:p>
          <a:p>
            <a:pPr marL="1371600" marR="0" lvl="3" indent="0">
              <a:lnSpc>
                <a:spcPct val="90000"/>
              </a:lnSpc>
              <a:spcBef>
                <a:spcPts val="0"/>
              </a:spcBef>
              <a:spcAft>
                <a:spcPts val="0"/>
              </a:spcAft>
              <a:buNone/>
            </a:pPr>
            <a:endParaRPr lang="en-US" sz="2800" dirty="0">
              <a:effectLst/>
              <a:ea typeface="Calibri" panose="020F0502020204030204" pitchFamily="34" charset="0"/>
              <a:cs typeface="Times New Roman" panose="02020603050405020304" pitchFamily="18" charset="0"/>
            </a:endParaRPr>
          </a:p>
          <a:p>
            <a:pPr marL="1600200" marR="0" lvl="3" indent="-228600">
              <a:lnSpc>
                <a:spcPct val="90000"/>
              </a:lnSpc>
              <a:spcBef>
                <a:spcPts val="0"/>
              </a:spcBef>
              <a:spcAft>
                <a:spcPts val="0"/>
              </a:spcAft>
              <a:buFont typeface="Symbol" panose="05050102010706020507" pitchFamily="18" charset="2"/>
              <a:buChar char=""/>
            </a:pPr>
            <a:r>
              <a:rPr lang="en-US" sz="2800" dirty="0">
                <a:effectLst/>
                <a:ea typeface="Calibri" panose="020F0502020204030204" pitchFamily="34" charset="0"/>
                <a:cs typeface="Times New Roman" panose="02020603050405020304" pitchFamily="18" charset="0"/>
              </a:rPr>
              <a:t>Individual repeatedly asks waiter at restaurant about different dishes on the menu, doubtful that they have enough knowledge yet to make the perfect meal decision vs. individual constantly asks waiter about contents of dishes so as to stay away from having any butter oil or fat</a:t>
            </a:r>
          </a:p>
          <a:p>
            <a:pPr>
              <a:lnSpc>
                <a:spcPct val="90000"/>
              </a:lnSpc>
            </a:pPr>
            <a:endParaRPr lang="en-US" sz="1500" dirty="0"/>
          </a:p>
        </p:txBody>
      </p:sp>
    </p:spTree>
    <p:extLst>
      <p:ext uri="{BB962C8B-B14F-4D97-AF65-F5344CB8AC3E}">
        <p14:creationId xmlns:p14="http://schemas.microsoft.com/office/powerpoint/2010/main" val="538844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737DE-7BAE-4985-85E9-7D133803E488}"/>
              </a:ext>
            </a:extLst>
          </p:cNvPr>
          <p:cNvSpPr>
            <a:spLocks noGrp="1"/>
          </p:cNvSpPr>
          <p:nvPr>
            <p:ph type="title"/>
          </p:nvPr>
        </p:nvSpPr>
        <p:spPr>
          <a:xfrm>
            <a:off x="0" y="-202342"/>
            <a:ext cx="6477000" cy="1807305"/>
          </a:xfrm>
        </p:spPr>
        <p:txBody>
          <a:bodyPr>
            <a:normAutofit/>
          </a:bodyPr>
          <a:lstStyle/>
          <a:p>
            <a:r>
              <a:rPr lang="en-US" sz="3600" dirty="0"/>
              <a:t>Eating disorders and OCD</a:t>
            </a:r>
          </a:p>
        </p:txBody>
      </p:sp>
      <p:sp>
        <p:nvSpPr>
          <p:cNvPr id="3" name="Content Placeholder 2">
            <a:extLst>
              <a:ext uri="{FF2B5EF4-FFF2-40B4-BE49-F238E27FC236}">
                <a16:creationId xmlns:a16="http://schemas.microsoft.com/office/drawing/2014/main" id="{B98694AA-FBA4-45EF-93B0-D16DB36C7D06}"/>
              </a:ext>
            </a:extLst>
          </p:cNvPr>
          <p:cNvSpPr>
            <a:spLocks noGrp="1"/>
          </p:cNvSpPr>
          <p:nvPr>
            <p:ph idx="1"/>
          </p:nvPr>
        </p:nvSpPr>
        <p:spPr>
          <a:xfrm>
            <a:off x="136032" y="1447800"/>
            <a:ext cx="6303898" cy="5257800"/>
          </a:xfrm>
        </p:spPr>
        <p:txBody>
          <a:bodyPr>
            <a:normAutofit/>
          </a:bodyPr>
          <a:lstStyle/>
          <a:p>
            <a:pPr lvl="1">
              <a:lnSpc>
                <a:spcPct val="90000"/>
              </a:lnSpc>
              <a:spcBef>
                <a:spcPts val="0"/>
              </a:spcBef>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Times New Roman" panose="02020603050405020304" pitchFamily="18" charset="0"/>
              </a:rPr>
              <a:t>Shared features of fear and low tolerance to uncertainty; perfectionism</a:t>
            </a:r>
          </a:p>
          <a:p>
            <a:pPr marL="457200" lvl="1" indent="0">
              <a:lnSpc>
                <a:spcPct val="90000"/>
              </a:lnSpc>
              <a:spcBef>
                <a:spcPts val="0"/>
              </a:spcBef>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90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Rituals associated with EDs share many characteristics with bxs seen in OCD</a:t>
            </a:r>
          </a:p>
          <a:p>
            <a:pPr marL="1143000" marR="0" lvl="2" indent="-228600">
              <a:lnSpc>
                <a:spcPct val="90000"/>
              </a:lnSpc>
              <a:spcBef>
                <a:spcPts val="0"/>
              </a:spcBef>
              <a:spcAft>
                <a:spcPts val="0"/>
              </a:spcAft>
              <a:buFont typeface="Wingdings" panose="05000000000000000000" pitchFamily="2"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Both people with EDs and people with OCD experience intrusive thoughts and compulsive actions</a:t>
            </a:r>
          </a:p>
          <a:p>
            <a:pPr marL="914400" marR="0" lvl="2" indent="0">
              <a:lnSpc>
                <a:spcPct val="90000"/>
              </a:lnSpc>
              <a:spcBef>
                <a:spcPts val="0"/>
              </a:spcBef>
              <a:spcAft>
                <a:spcPts val="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90000"/>
              </a:lnSpc>
              <a:spcBef>
                <a:spcPts val="0"/>
              </a:spcBef>
              <a:spcAft>
                <a:spcPts val="800"/>
              </a:spcAft>
              <a:buFont typeface="Wingdings" panose="05000000000000000000" pitchFamily="2" charset="2"/>
              <a:buChar char=""/>
            </a:pPr>
            <a:r>
              <a:rPr lang="en-US" b="1" dirty="0">
                <a:effectLst/>
                <a:latin typeface="Calibri" panose="020F0502020204030204" pitchFamily="34" charset="0"/>
                <a:ea typeface="Calibri" panose="020F0502020204030204" pitchFamily="34" charset="0"/>
                <a:cs typeface="Times New Roman" panose="02020603050405020304" pitchFamily="18" charset="0"/>
              </a:rPr>
              <a:t>Important Difference: </a:t>
            </a:r>
          </a:p>
          <a:p>
            <a:pPr marL="1485900" lvl="3" indent="-228600">
              <a:lnSpc>
                <a:spcPct val="90000"/>
              </a:lnSpc>
              <a:spcAft>
                <a:spcPts val="800"/>
              </a:spcAft>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Eating disorders tend to be ego syntonic</a:t>
            </a:r>
          </a:p>
          <a:p>
            <a:pPr marL="1485900" lvl="3" indent="-228600">
              <a:lnSpc>
                <a:spcPct val="90000"/>
              </a:lnSpc>
              <a:spcAft>
                <a:spcPts val="80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OCD tends to be ego dystonic</a:t>
            </a:r>
          </a:p>
          <a:p>
            <a:pPr>
              <a:lnSpc>
                <a:spcPct val="90000"/>
              </a:lnSpc>
            </a:pPr>
            <a:endParaRPr lang="en-US" sz="2000" dirty="0"/>
          </a:p>
        </p:txBody>
      </p:sp>
      <p:pic>
        <p:nvPicPr>
          <p:cNvPr id="7" name="Picture 6" descr="Avocado pattern art">
            <a:extLst>
              <a:ext uri="{FF2B5EF4-FFF2-40B4-BE49-F238E27FC236}">
                <a16:creationId xmlns:a16="http://schemas.microsoft.com/office/drawing/2014/main" id="{B252A8E4-BC56-4160-8F1A-ED97A0A81F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36" r="2552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47468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References - Comorbidities</a:t>
            </a:r>
          </a:p>
        </p:txBody>
      </p:sp>
      <p:sp>
        <p:nvSpPr>
          <p:cNvPr id="3" name="Content Placeholder 2"/>
          <p:cNvSpPr>
            <a:spLocks noGrp="1"/>
          </p:cNvSpPr>
          <p:nvPr>
            <p:ph idx="1"/>
          </p:nvPr>
        </p:nvSpPr>
        <p:spPr>
          <a:xfrm>
            <a:off x="4810259" y="649480"/>
            <a:ext cx="6555347" cy="5546047"/>
          </a:xfrm>
        </p:spPr>
        <p:txBody>
          <a:bodyPr anchor="ctr">
            <a:normAutofit lnSpcReduction="10000"/>
          </a:bodyPr>
          <a:lstStyle/>
          <a:p>
            <a:r>
              <a:rPr lang="en-US" sz="1900" dirty="0"/>
              <a:t>Pinto A, </a:t>
            </a:r>
            <a:r>
              <a:rPr lang="en-US" sz="1900" dirty="0" err="1"/>
              <a:t>Mancebo</a:t>
            </a:r>
            <a:r>
              <a:rPr lang="en-US" sz="1900" dirty="0"/>
              <a:t> MC, Eisen JL, et al. The Brown Longitudinal Obsessive Compulsive Study: Clinical Features and Symptoms of the Sample at Intake. </a:t>
            </a:r>
            <a:r>
              <a:rPr lang="en-US" sz="1900" i="1" dirty="0"/>
              <a:t>J Clin Psychiatry. </a:t>
            </a:r>
            <a:r>
              <a:rPr lang="en-US" sz="1900" dirty="0"/>
              <a:t>2006; 67(5): 703-711.</a:t>
            </a:r>
          </a:p>
          <a:p>
            <a:pPr>
              <a:defRPr/>
            </a:pPr>
            <a:r>
              <a:rPr lang="en-US" sz="1900" dirty="0" err="1"/>
              <a:t>Mancebo</a:t>
            </a:r>
            <a:r>
              <a:rPr lang="en-US" sz="1900" dirty="0"/>
              <a:t> MC, Grant JE, Pinto A, Eisen JL, Rasmussen SA. Substance Use Disorders in an Obsessive Compulsive Disorder Clinical Sample. </a:t>
            </a:r>
            <a:r>
              <a:rPr lang="en-US" sz="1900" i="1" dirty="0"/>
              <a:t>J Anxiety </a:t>
            </a:r>
            <a:r>
              <a:rPr lang="en-US" sz="1900" i="1" dirty="0" err="1"/>
              <a:t>Disord</a:t>
            </a:r>
            <a:r>
              <a:rPr lang="en-US" sz="1900" i="1" dirty="0"/>
              <a:t>. </a:t>
            </a:r>
            <a:r>
              <a:rPr lang="en-US" sz="1900" dirty="0"/>
              <a:t>2009; 23(4): 429-435.</a:t>
            </a:r>
          </a:p>
          <a:p>
            <a:pPr>
              <a:defRPr/>
            </a:pPr>
            <a:r>
              <a:rPr lang="en-US" sz="1900" dirty="0"/>
              <a:t>Samuels J, </a:t>
            </a:r>
            <a:r>
              <a:rPr lang="en-US" sz="1900" dirty="0" err="1"/>
              <a:t>Nestadt</a:t>
            </a:r>
            <a:r>
              <a:rPr lang="en-US" sz="1900" dirty="0"/>
              <a:t> G, Bienvenu OJ, et al. Personality disorders and normal personality dimensions in obsessive-compulsive disorder. </a:t>
            </a:r>
            <a:r>
              <a:rPr lang="en-US" sz="1900" i="1" dirty="0"/>
              <a:t>Br J Psychiatry. </a:t>
            </a:r>
            <a:r>
              <a:rPr lang="en-US" sz="1900" dirty="0"/>
              <a:t>2000; 177: 457-462. </a:t>
            </a:r>
          </a:p>
          <a:p>
            <a:pPr>
              <a:defRPr/>
            </a:pPr>
            <a:r>
              <a:rPr lang="en-US" sz="1900" dirty="0" err="1"/>
              <a:t>Perugi</a:t>
            </a:r>
            <a:r>
              <a:rPr lang="en-US" sz="1900" dirty="0"/>
              <a:t> G, </a:t>
            </a:r>
            <a:r>
              <a:rPr lang="en-US" sz="1900" dirty="0" err="1"/>
              <a:t>Akiskal</a:t>
            </a:r>
            <a:r>
              <a:rPr lang="en-US" sz="1900" dirty="0"/>
              <a:t> HS, </a:t>
            </a:r>
            <a:r>
              <a:rPr lang="en-US" sz="1900" dirty="0" err="1"/>
              <a:t>Pfanner</a:t>
            </a:r>
            <a:r>
              <a:rPr lang="en-US" sz="1900" dirty="0"/>
              <a:t> C, et al. The clinical impact of bipolar and unipolar affective comorbidity on obsessive-compulsive disorder. </a:t>
            </a:r>
            <a:r>
              <a:rPr lang="en-US" sz="1900" i="1" dirty="0"/>
              <a:t>Journal of Affective Disorders. </a:t>
            </a:r>
            <a:r>
              <a:rPr lang="en-US" sz="1900" dirty="0"/>
              <a:t>1997; 46: 15-23.</a:t>
            </a:r>
          </a:p>
          <a:p>
            <a:pPr>
              <a:defRPr/>
            </a:pPr>
            <a:r>
              <a:rPr lang="en-US" sz="1900" dirty="0" err="1"/>
              <a:t>Overbeek</a:t>
            </a:r>
            <a:r>
              <a:rPr lang="en-US" sz="1900" dirty="0"/>
              <a:t> T, </a:t>
            </a:r>
            <a:r>
              <a:rPr lang="en-US" sz="1900" dirty="0" err="1"/>
              <a:t>Schruers</a:t>
            </a:r>
            <a:r>
              <a:rPr lang="en-US" sz="1900" dirty="0"/>
              <a:t> K, </a:t>
            </a:r>
            <a:r>
              <a:rPr lang="en-US" sz="1900" dirty="0" err="1"/>
              <a:t>Vermetten</a:t>
            </a:r>
            <a:r>
              <a:rPr lang="en-US" sz="1900" dirty="0"/>
              <a:t> E, </a:t>
            </a:r>
            <a:r>
              <a:rPr lang="en-US" sz="1900" dirty="0" err="1"/>
              <a:t>Griez</a:t>
            </a:r>
            <a:r>
              <a:rPr lang="en-US" sz="1900" dirty="0"/>
              <a:t> E. Comorbidity of Obsessive-Compulsive Disorder and Depression: Prevalence, Symptom Severity, and Treatment Effect. </a:t>
            </a:r>
            <a:r>
              <a:rPr lang="en-US" sz="1900" i="1" dirty="0"/>
              <a:t>J Clin Psychiatry. </a:t>
            </a:r>
            <a:r>
              <a:rPr lang="en-US" sz="1900" dirty="0"/>
              <a:t>2002; 63(12): 1106-1112. </a:t>
            </a:r>
          </a:p>
          <a:p>
            <a:pPr marL="0" indent="0">
              <a:buNone/>
              <a:defRPr/>
            </a:pPr>
            <a:endParaRPr lang="en-US" sz="1900" dirty="0"/>
          </a:p>
        </p:txBody>
      </p:sp>
    </p:spTree>
    <p:extLst>
      <p:ext uri="{BB962C8B-B14F-4D97-AF65-F5344CB8AC3E}">
        <p14:creationId xmlns:p14="http://schemas.microsoft.com/office/powerpoint/2010/main" val="3804662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AA472E-A103-4916-81AA-2B23AC6F6A3F}"/>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References - Comorbidities</a:t>
            </a:r>
          </a:p>
        </p:txBody>
      </p:sp>
      <p:sp>
        <p:nvSpPr>
          <p:cNvPr id="3" name="Content Placeholder 2">
            <a:extLst>
              <a:ext uri="{FF2B5EF4-FFF2-40B4-BE49-F238E27FC236}">
                <a16:creationId xmlns:a16="http://schemas.microsoft.com/office/drawing/2014/main" id="{60CB46B1-56BD-48DB-883B-EDE9D0DE89F5}"/>
              </a:ext>
            </a:extLst>
          </p:cNvPr>
          <p:cNvSpPr>
            <a:spLocks noGrp="1"/>
          </p:cNvSpPr>
          <p:nvPr>
            <p:ph idx="1"/>
          </p:nvPr>
        </p:nvSpPr>
        <p:spPr>
          <a:xfrm>
            <a:off x="6503158" y="649480"/>
            <a:ext cx="4862447" cy="5546047"/>
          </a:xfrm>
        </p:spPr>
        <p:txBody>
          <a:bodyPr anchor="ctr">
            <a:normAutofit/>
          </a:bodyPr>
          <a:lstStyle/>
          <a:p>
            <a:pPr marL="0" indent="0">
              <a:lnSpc>
                <a:spcPct val="90000"/>
              </a:lnSpc>
              <a:buNone/>
              <a:defRPr/>
            </a:pPr>
            <a:r>
              <a:rPr lang="en-US" sz="1700" dirty="0"/>
              <a:t>-Rubenstein CS, Pigott TA, </a:t>
            </a:r>
            <a:r>
              <a:rPr lang="en-US" sz="1700" dirty="0" err="1"/>
              <a:t>L’Heureux</a:t>
            </a:r>
            <a:r>
              <a:rPr lang="en-US" sz="1700" dirty="0"/>
              <a:t> F, Hill JL, Murphy DL. A preliminary investigation of the lifetime 	prevalence of anorexia and bulimia nervosa in patients with obsessive compulsive disorder. </a:t>
            </a:r>
            <a:r>
              <a:rPr lang="en-US" sz="1700" i="1" dirty="0"/>
              <a:t>J Clin Psychiatry. </a:t>
            </a:r>
            <a:r>
              <a:rPr lang="en-US" sz="1700" dirty="0"/>
              <a:t>1992; 53(9): 309-314. </a:t>
            </a:r>
          </a:p>
          <a:p>
            <a:pPr marL="0" indent="0">
              <a:lnSpc>
                <a:spcPct val="90000"/>
              </a:lnSpc>
              <a:buNone/>
              <a:defRPr/>
            </a:pPr>
            <a:r>
              <a:rPr lang="en-US" sz="1700" baseline="30000" dirty="0"/>
              <a:t>-</a:t>
            </a:r>
            <a:r>
              <a:rPr lang="en-US" sz="1700" dirty="0"/>
              <a:t>Gellar DA, Biederman J, Griffin S, Jones J, Lefkowitz TR. Comorbidity of juvenile obsessive-compulsive disorder with disruptive behavior disorders. </a:t>
            </a:r>
            <a:r>
              <a:rPr lang="en-US" sz="1700" i="1" dirty="0"/>
              <a:t>J Am </a:t>
            </a:r>
            <a:r>
              <a:rPr lang="en-US" sz="1700" i="1" dirty="0" err="1"/>
              <a:t>Acad</a:t>
            </a:r>
            <a:r>
              <a:rPr lang="en-US" sz="1700" i="1" dirty="0"/>
              <a:t> Child </a:t>
            </a:r>
            <a:r>
              <a:rPr lang="en-US" sz="1700" i="1" dirty="0" err="1"/>
              <a:t>Adolesc</a:t>
            </a:r>
            <a:r>
              <a:rPr lang="en-US" sz="1700" i="1" dirty="0"/>
              <a:t> Psychiatry. 1996; 35(12): 1637-1646. </a:t>
            </a:r>
          </a:p>
          <a:p>
            <a:pPr marL="0" indent="0">
              <a:lnSpc>
                <a:spcPct val="90000"/>
              </a:lnSpc>
              <a:buNone/>
              <a:defRPr/>
            </a:pPr>
            <a:r>
              <a:rPr lang="en-US" sz="1700" dirty="0"/>
              <a:t>-Kaye WH, </a:t>
            </a:r>
            <a:r>
              <a:rPr lang="en-US" sz="1700" dirty="0" err="1"/>
              <a:t>Bulik</a:t>
            </a:r>
            <a:r>
              <a:rPr lang="en-US" sz="1700" dirty="0"/>
              <a:t> CM, Thornton L, </a:t>
            </a:r>
            <a:r>
              <a:rPr lang="en-US" sz="1700" dirty="0" err="1"/>
              <a:t>Barbarich</a:t>
            </a:r>
            <a:r>
              <a:rPr lang="en-US" sz="1700" dirty="0"/>
              <a:t> N, Masters K, and the Price Foundation Collaborative Group. Comorbidity of anxiety disorders with anorexia and bulimia nervosa. </a:t>
            </a:r>
            <a:r>
              <a:rPr lang="en-US" sz="1700" i="1" dirty="0"/>
              <a:t>The American Journal of Psychiatry. </a:t>
            </a:r>
            <a:r>
              <a:rPr lang="en-US" sz="1700" dirty="0"/>
              <a:t>2004;161(12):2215-2221. </a:t>
            </a:r>
          </a:p>
          <a:p>
            <a:pPr marL="0" indent="0">
              <a:lnSpc>
                <a:spcPct val="90000"/>
              </a:lnSpc>
              <a:buNone/>
            </a:pPr>
            <a:r>
              <a:rPr lang="en-US" sz="1700" dirty="0"/>
              <a:t>-</a:t>
            </a:r>
            <a:r>
              <a:rPr lang="en-US" sz="1700" dirty="0" err="1"/>
              <a:t>Cederlof</a:t>
            </a:r>
            <a:r>
              <a:rPr lang="en-US" sz="1700" dirty="0"/>
              <a:t> M, Ruck C, </a:t>
            </a:r>
            <a:r>
              <a:rPr lang="en-US" sz="1700" dirty="0" err="1"/>
              <a:t>Culik</a:t>
            </a:r>
            <a:r>
              <a:rPr lang="en-US" sz="1700" dirty="0"/>
              <a:t> CM. Etiologic overlap between obsessive-compulsive disorder and anorexia nervosa: a longitudinal cohort, multigenerational family and twin study. </a:t>
            </a:r>
            <a:r>
              <a:rPr lang="en-US" sz="1700" i="1" dirty="0"/>
              <a:t>World Psychiatry.</a:t>
            </a:r>
            <a:r>
              <a:rPr lang="en-US" sz="1700" dirty="0"/>
              <a:t> 2015;14(3):333-338. </a:t>
            </a:r>
          </a:p>
        </p:txBody>
      </p:sp>
    </p:spTree>
    <p:extLst>
      <p:ext uri="{BB962C8B-B14F-4D97-AF65-F5344CB8AC3E}">
        <p14:creationId xmlns:p14="http://schemas.microsoft.com/office/powerpoint/2010/main" val="304653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AA472E-A103-4916-81AA-2B23AC6F6A3F}"/>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References - Comorbidities</a:t>
            </a:r>
          </a:p>
        </p:txBody>
      </p:sp>
      <p:sp>
        <p:nvSpPr>
          <p:cNvPr id="3" name="Content Placeholder 2">
            <a:extLst>
              <a:ext uri="{FF2B5EF4-FFF2-40B4-BE49-F238E27FC236}">
                <a16:creationId xmlns:a16="http://schemas.microsoft.com/office/drawing/2014/main" id="{60CB46B1-56BD-48DB-883B-EDE9D0DE89F5}"/>
              </a:ext>
            </a:extLst>
          </p:cNvPr>
          <p:cNvSpPr>
            <a:spLocks noGrp="1"/>
          </p:cNvSpPr>
          <p:nvPr>
            <p:ph idx="1"/>
          </p:nvPr>
        </p:nvSpPr>
        <p:spPr>
          <a:xfrm>
            <a:off x="6503158" y="649480"/>
            <a:ext cx="4862447" cy="5546047"/>
          </a:xfrm>
        </p:spPr>
        <p:txBody>
          <a:bodyPr anchor="ctr">
            <a:normAutofit/>
          </a:bodyPr>
          <a:lstStyle/>
          <a:p>
            <a:pPr marL="0" indent="0" fontAlgn="base">
              <a:spcAft>
                <a:spcPts val="1875"/>
              </a:spcAft>
              <a:buNone/>
            </a:pP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-Altman, S. E., &amp; Shankman, S. A. (2009). What is the association between obsessive-compulsive disorder and eating disorders? Clinical Psychology Review, 29, 638-646. </a:t>
            </a:r>
            <a:endParaRPr lang="en-US" sz="1800" i="1" dirty="0">
              <a:latin typeface="Arial" panose="020B0604020202020204" pitchFamily="34" charset="0"/>
              <a:ea typeface="Times New Roman" panose="02020603050405020304" pitchFamily="18" charset="0"/>
              <a:cs typeface="Times New Roman" panose="02020603050405020304" pitchFamily="18" charset="0"/>
            </a:endParaRPr>
          </a:p>
          <a:p>
            <a:pPr marL="0" indent="0" fontAlgn="base">
              <a:spcAft>
                <a:spcPts val="1875"/>
              </a:spcAft>
              <a:buNone/>
            </a:pPr>
            <a:r>
              <a:rPr lang="en-US" sz="1800" dirty="0">
                <a:effectLst/>
                <a:latin typeface="Arial" panose="020B0604020202020204" pitchFamily="34" charset="0"/>
                <a:ea typeface="Times New Roman" panose="02020603050405020304" pitchFamily="18" charset="0"/>
              </a:rPr>
              <a:t>-The National Center on Addiction and Substance Abuse (CASA). (2003). </a:t>
            </a:r>
            <a:r>
              <a:rPr lang="en-US" sz="1800" i="1" dirty="0">
                <a:effectLst/>
                <a:latin typeface="Arial" panose="020B0604020202020204" pitchFamily="34" charset="0"/>
                <a:ea typeface="Times New Roman" panose="02020603050405020304" pitchFamily="18" charset="0"/>
              </a:rPr>
              <a:t>Food for Thought: Substance Abuse and Eating Disorders.</a:t>
            </a:r>
            <a:r>
              <a:rPr lang="en-US" sz="1800" dirty="0">
                <a:effectLst/>
                <a:latin typeface="Arial" panose="020B0604020202020204" pitchFamily="34" charset="0"/>
                <a:ea typeface="Times New Roman" panose="02020603050405020304" pitchFamily="18" charset="0"/>
              </a:rPr>
              <a:t> New York: CASA at Columbia University.</a:t>
            </a:r>
            <a:endParaRPr lang="en-US" sz="1800" dirty="0">
              <a:effectLst/>
              <a:latin typeface="Times New Roman" panose="02020603050405020304" pitchFamily="18" charset="0"/>
              <a:ea typeface="Times New Roman" panose="02020603050405020304" pitchFamily="18" charset="0"/>
            </a:endParaRPr>
          </a:p>
          <a:p>
            <a:pPr marL="0" indent="0">
              <a:lnSpc>
                <a:spcPct val="90000"/>
              </a:lnSpc>
              <a:buNone/>
              <a:defRPr/>
            </a:pPr>
            <a:endParaRPr lang="en-US" sz="1700" dirty="0"/>
          </a:p>
        </p:txBody>
      </p:sp>
    </p:spTree>
    <p:extLst>
      <p:ext uri="{BB962C8B-B14F-4D97-AF65-F5344CB8AC3E}">
        <p14:creationId xmlns:p14="http://schemas.microsoft.com/office/powerpoint/2010/main" val="717388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pPr algn="l">
              <a:lnSpc>
                <a:spcPct val="90000"/>
              </a:lnSpc>
            </a:pPr>
            <a:r>
              <a:rPr lang="en-US" sz="5400"/>
              <a:t>Diagnostic Questions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0080" y="2872899"/>
            <a:ext cx="4243589" cy="3320668"/>
          </a:xfrm>
          <a:prstGeom prst="rect">
            <a:avLst/>
          </a:prstGeom>
        </p:spPr>
        <p:txBody>
          <a:bodyPr vert="horz" lIns="91440" tIns="45720" rIns="91440" bIns="45720" rtlCol="0">
            <a:normAutofit fontScale="92500" lnSpcReduction="20000"/>
          </a:bodyPr>
          <a:lstStyle/>
          <a:p>
            <a:pPr marL="457200" indent="-228600">
              <a:lnSpc>
                <a:spcPct val="90000"/>
              </a:lnSpc>
              <a:spcAft>
                <a:spcPts val="600"/>
              </a:spcAft>
              <a:buFont typeface="Arial" panose="020B0604020202020204" pitchFamily="34" charset="0"/>
              <a:buChar char="•"/>
            </a:pPr>
            <a:r>
              <a:rPr lang="en-US" sz="2000" dirty="0"/>
              <a:t>Do you have any </a:t>
            </a:r>
            <a:r>
              <a:rPr lang="en-US" sz="2000" dirty="0">
                <a:highlight>
                  <a:srgbClr val="FFFF00"/>
                </a:highlight>
              </a:rPr>
              <a:t>OCD</a:t>
            </a:r>
            <a:r>
              <a:rPr lang="en-US" sz="2000" dirty="0"/>
              <a:t> symptoms such as:</a:t>
            </a:r>
          </a:p>
          <a:p>
            <a:pPr marL="742950" lvl="1" indent="-228600">
              <a:lnSpc>
                <a:spcPct val="90000"/>
              </a:lnSpc>
              <a:spcAft>
                <a:spcPts val="600"/>
              </a:spcAft>
              <a:buFont typeface="Arial" panose="020B0604020202020204" pitchFamily="34" charset="0"/>
              <a:buChar char="•"/>
            </a:pPr>
            <a:r>
              <a:rPr lang="en-US" sz="2000" dirty="0"/>
              <a:t>Disturbing thoughts you really don’t want to have about death, sex, violence, or any other topic?</a:t>
            </a:r>
          </a:p>
          <a:p>
            <a:pPr marL="742950" lvl="1" indent="-228600">
              <a:lnSpc>
                <a:spcPct val="90000"/>
              </a:lnSpc>
              <a:spcAft>
                <a:spcPts val="600"/>
              </a:spcAft>
              <a:buFont typeface="Arial" panose="020B0604020202020204" pitchFamily="34" charset="0"/>
              <a:buChar char="•"/>
            </a:pPr>
            <a:r>
              <a:rPr lang="en-US" sz="2000" dirty="0"/>
              <a:t>The need to do rituals or habits to make sure something bad doesn’t happen, for example checking, counting, repeating, confessing, or asking for reassurance?</a:t>
            </a:r>
          </a:p>
          <a:p>
            <a:pPr marL="742950" lvl="1" indent="-228600">
              <a:lnSpc>
                <a:spcPct val="90000"/>
              </a:lnSpc>
              <a:spcAft>
                <a:spcPts val="600"/>
              </a:spcAft>
              <a:buFont typeface="Arial" panose="020B0604020202020204" pitchFamily="34" charset="0"/>
              <a:buChar char="•"/>
            </a:pPr>
            <a:r>
              <a:rPr lang="en-US" sz="2000" dirty="0"/>
              <a:t>Do you avoid certain things to prevent feared consequences?</a:t>
            </a:r>
          </a:p>
          <a:p>
            <a:pPr>
              <a:lnSpc>
                <a:spcPct val="90000"/>
              </a:lnSpc>
              <a:spcAft>
                <a:spcPts val="600"/>
              </a:spcAft>
            </a:pPr>
            <a:r>
              <a:rPr lang="en-US" sz="1700" dirty="0"/>
              <a:t>	</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86" r="1" b="191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3131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2">
                    <a:lumMod val="20000"/>
                    <a:lumOff val="80000"/>
                  </a:schemeClr>
                </a:solidFill>
              </a:rPr>
              <a:t>Screening and Symptom Measures</a:t>
            </a:r>
          </a:p>
        </p:txBody>
      </p:sp>
      <p:graphicFrame>
        <p:nvGraphicFramePr>
          <p:cNvPr id="13" name="Content Placeholder 2">
            <a:extLst>
              <a:ext uri="{FF2B5EF4-FFF2-40B4-BE49-F238E27FC236}">
                <a16:creationId xmlns:a16="http://schemas.microsoft.com/office/drawing/2014/main" id="{8EE4DD1C-50CB-4552-AA4F-EC349935714A}"/>
              </a:ext>
            </a:extLst>
          </p:cNvPr>
          <p:cNvGraphicFramePr>
            <a:graphicFrameLocks noGrp="1"/>
          </p:cNvGraphicFramePr>
          <p:nvPr>
            <p:ph idx="1"/>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Arrow Connector 7"/>
          <p:cNvCxnSpPr/>
          <p:nvPr/>
        </p:nvCxnSpPr>
        <p:spPr>
          <a:xfrm flipH="1" flipV="1">
            <a:off x="2743200" y="5030381"/>
            <a:ext cx="1371600" cy="228600"/>
          </a:xfrm>
          <a:prstGeom prst="straightConnector1">
            <a:avLst/>
          </a:prstGeom>
          <a:ln w="381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829838" y="5258981"/>
            <a:ext cx="1295400" cy="304800"/>
          </a:xfrm>
          <a:prstGeom prst="straightConnector1">
            <a:avLst/>
          </a:prstGeom>
          <a:ln w="381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14800" y="4936867"/>
            <a:ext cx="6700168" cy="461665"/>
          </a:xfrm>
          <a:prstGeom prst="rect">
            <a:avLst/>
          </a:prstGeom>
          <a:noFill/>
        </p:spPr>
        <p:txBody>
          <a:bodyPr wrap="none" rtlCol="0">
            <a:spAutoFit/>
          </a:bodyPr>
          <a:lstStyle/>
          <a:p>
            <a:r>
              <a:rPr lang="en-US" sz="2400" dirty="0">
                <a:solidFill>
                  <a:schemeClr val="accent5">
                    <a:lumMod val="40000"/>
                    <a:lumOff val="60000"/>
                  </a:schemeClr>
                </a:solidFill>
              </a:rPr>
              <a:t>Better for tracking progress than for diagnosing OCD</a:t>
            </a:r>
          </a:p>
        </p:txBody>
      </p:sp>
    </p:spTree>
    <p:extLst>
      <p:ext uri="{BB962C8B-B14F-4D97-AF65-F5344CB8AC3E}">
        <p14:creationId xmlns:p14="http://schemas.microsoft.com/office/powerpoint/2010/main" val="3066028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013" y="3752849"/>
            <a:ext cx="3290887" cy="2452687"/>
          </a:xfrm>
        </p:spPr>
        <p:txBody>
          <a:bodyPr anchor="ctr">
            <a:normAutofit/>
          </a:bodyPr>
          <a:lstStyle/>
          <a:p>
            <a:r>
              <a:rPr lang="en-US" sz="3600"/>
              <a:t>Genetics</a:t>
            </a:r>
          </a:p>
        </p:txBody>
      </p:sp>
      <p:pic>
        <p:nvPicPr>
          <p:cNvPr id="6147" name="Picture 3" descr="C:\Users\davisrac\Dropbox\OCD Work\Images\dna cropp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357"/>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223982" y="3752850"/>
            <a:ext cx="7485413" cy="2452687"/>
          </a:xfrm>
        </p:spPr>
        <p:txBody>
          <a:bodyPr anchor="ctr">
            <a:noAutofit/>
          </a:bodyPr>
          <a:lstStyle/>
          <a:p>
            <a:r>
              <a:rPr lang="en-US" sz="2400" b="1" dirty="0"/>
              <a:t>11.7%</a:t>
            </a:r>
            <a:r>
              <a:rPr lang="en-US" sz="2400" dirty="0"/>
              <a:t> of those with OCD have a first degree relative with OCD</a:t>
            </a:r>
          </a:p>
          <a:p>
            <a:r>
              <a:rPr lang="en-US" sz="2400" dirty="0"/>
              <a:t>Monozygotic concordance </a:t>
            </a:r>
            <a:r>
              <a:rPr lang="en-US" sz="2400" b="1" dirty="0"/>
              <a:t>68% </a:t>
            </a:r>
          </a:p>
          <a:p>
            <a:r>
              <a:rPr lang="en-US" sz="2400" dirty="0"/>
              <a:t>Odds Ratio for 1</a:t>
            </a:r>
            <a:r>
              <a:rPr lang="en-US" sz="2400" baseline="30000" dirty="0"/>
              <a:t>st</a:t>
            </a:r>
            <a:r>
              <a:rPr lang="en-US" sz="2400" dirty="0"/>
              <a:t> degree relative:  4.56-5.03</a:t>
            </a:r>
          </a:p>
          <a:p>
            <a:r>
              <a:rPr lang="en-US" sz="2400" dirty="0"/>
              <a:t>OCGAS and IOCDF-GC GWAS </a:t>
            </a:r>
          </a:p>
          <a:p>
            <a:pPr lvl="1"/>
            <a:r>
              <a:rPr lang="en-US" sz="2400" dirty="0"/>
              <a:t>No genome-wide significant findings</a:t>
            </a:r>
          </a:p>
        </p:txBody>
      </p:sp>
    </p:spTree>
    <p:extLst>
      <p:ext uri="{BB962C8B-B14F-4D97-AF65-F5344CB8AC3E}">
        <p14:creationId xmlns:p14="http://schemas.microsoft.com/office/powerpoint/2010/main" val="2835240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013" y="3752849"/>
            <a:ext cx="3290887" cy="2452687"/>
          </a:xfrm>
        </p:spPr>
        <p:txBody>
          <a:bodyPr anchor="ctr">
            <a:normAutofit/>
          </a:bodyPr>
          <a:lstStyle/>
          <a:p>
            <a:r>
              <a:rPr lang="en-US" sz="3600"/>
              <a:t>Candidate Genes</a:t>
            </a:r>
          </a:p>
        </p:txBody>
      </p:sp>
      <p:pic>
        <p:nvPicPr>
          <p:cNvPr id="5" name="Picture 3" descr="C:\Users\davisrac\Dropbox\OCD Work\Images\dna cropp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357"/>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223982" y="3752850"/>
            <a:ext cx="7485413" cy="2452687"/>
          </a:xfrm>
        </p:spPr>
        <p:txBody>
          <a:bodyPr anchor="ctr">
            <a:normAutofit/>
          </a:bodyPr>
          <a:lstStyle/>
          <a:p>
            <a:pPr>
              <a:lnSpc>
                <a:spcPct val="90000"/>
              </a:lnSpc>
            </a:pPr>
            <a:r>
              <a:rPr lang="en-US" sz="1800"/>
              <a:t>Serotonin </a:t>
            </a:r>
          </a:p>
          <a:p>
            <a:pPr lvl="1">
              <a:lnSpc>
                <a:spcPct val="90000"/>
              </a:lnSpc>
            </a:pPr>
            <a:r>
              <a:rPr lang="en-US" sz="1800"/>
              <a:t>5HTTLPR (SLC6A4), HTR2A</a:t>
            </a:r>
          </a:p>
          <a:p>
            <a:pPr>
              <a:lnSpc>
                <a:spcPct val="90000"/>
              </a:lnSpc>
            </a:pPr>
            <a:r>
              <a:rPr lang="en-US" sz="1800"/>
              <a:t>Dopamine</a:t>
            </a:r>
          </a:p>
          <a:p>
            <a:pPr lvl="1">
              <a:lnSpc>
                <a:spcPct val="90000"/>
              </a:lnSpc>
            </a:pPr>
            <a:r>
              <a:rPr lang="en-US" sz="1800"/>
              <a:t>DAT1, DRD3 (non-significant trends)</a:t>
            </a:r>
          </a:p>
          <a:p>
            <a:pPr>
              <a:lnSpc>
                <a:spcPct val="90000"/>
              </a:lnSpc>
            </a:pPr>
            <a:r>
              <a:rPr lang="en-US" sz="1800"/>
              <a:t>Glutamate</a:t>
            </a:r>
          </a:p>
          <a:p>
            <a:pPr lvl="1">
              <a:lnSpc>
                <a:spcPct val="90000"/>
              </a:lnSpc>
            </a:pPr>
            <a:r>
              <a:rPr lang="en-US" sz="1800"/>
              <a:t>SLC1A1 (non-significant trend)</a:t>
            </a:r>
          </a:p>
          <a:p>
            <a:pPr>
              <a:lnSpc>
                <a:spcPct val="90000"/>
              </a:lnSpc>
            </a:pPr>
            <a:r>
              <a:rPr lang="en-US" sz="1800"/>
              <a:t>COMT and MAOA in males</a:t>
            </a:r>
          </a:p>
          <a:p>
            <a:pPr marL="457200" lvl="1" indent="0">
              <a:lnSpc>
                <a:spcPct val="90000"/>
              </a:lnSpc>
              <a:buNone/>
            </a:pPr>
            <a:r>
              <a:rPr lang="en-US" sz="1800"/>
              <a:t> </a:t>
            </a:r>
          </a:p>
        </p:txBody>
      </p:sp>
    </p:spTree>
    <p:extLst>
      <p:ext uri="{BB962C8B-B14F-4D97-AF65-F5344CB8AC3E}">
        <p14:creationId xmlns:p14="http://schemas.microsoft.com/office/powerpoint/2010/main" val="2164590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Users\davisrac\Dropbox\OCD Work\Images\auto ped cropped.jpg">
            <a:extLst>
              <a:ext uri="{FF2B5EF4-FFF2-40B4-BE49-F238E27FC236}">
                <a16:creationId xmlns:a16="http://schemas.microsoft.com/office/drawing/2014/main" id="{9B2C5C3E-9B5B-4BC5-B87A-D8E0ABFAE1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44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0">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C2C2C1-E955-4AC8-9104-B1D912A3820D}"/>
              </a:ext>
            </a:extLst>
          </p:cNvPr>
          <p:cNvSpPr>
            <a:spLocks noGrp="1"/>
          </p:cNvSpPr>
          <p:nvPr>
            <p:ph type="ctrTitle"/>
          </p:nvPr>
        </p:nvSpPr>
        <p:spPr>
          <a:xfrm>
            <a:off x="2276475" y="2247900"/>
            <a:ext cx="7581900" cy="2514600"/>
          </a:xfrm>
        </p:spPr>
        <p:txBody>
          <a:bodyPr vert="horz" lIns="91440" tIns="45720" rIns="91440" bIns="45720" rtlCol="0" anchor="ctr">
            <a:normAutofit/>
          </a:bodyPr>
          <a:lstStyle/>
          <a:p>
            <a:pPr>
              <a:lnSpc>
                <a:spcPct val="90000"/>
              </a:lnSpc>
            </a:pPr>
            <a:r>
              <a:rPr lang="en-US" sz="6600">
                <a:solidFill>
                  <a:schemeClr val="tx1">
                    <a:lumMod val="75000"/>
                    <a:lumOff val="25000"/>
                  </a:schemeClr>
                </a:solidFill>
              </a:rPr>
              <a:t>OCD Overview</a:t>
            </a:r>
          </a:p>
        </p:txBody>
      </p:sp>
    </p:spTree>
    <p:extLst>
      <p:ext uri="{BB962C8B-B14F-4D97-AF65-F5344CB8AC3E}">
        <p14:creationId xmlns:p14="http://schemas.microsoft.com/office/powerpoint/2010/main" val="18663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References - Genetics</a:t>
            </a:r>
          </a:p>
        </p:txBody>
      </p:sp>
      <p:sp>
        <p:nvSpPr>
          <p:cNvPr id="3" name="Content Placeholder 2"/>
          <p:cNvSpPr>
            <a:spLocks noGrp="1"/>
          </p:cNvSpPr>
          <p:nvPr>
            <p:ph idx="1"/>
          </p:nvPr>
        </p:nvSpPr>
        <p:spPr>
          <a:xfrm>
            <a:off x="4810259" y="649480"/>
            <a:ext cx="6555347" cy="5546047"/>
          </a:xfrm>
        </p:spPr>
        <p:txBody>
          <a:bodyPr anchor="ctr">
            <a:normAutofit/>
          </a:bodyPr>
          <a:lstStyle/>
          <a:p>
            <a:pPr marL="0" indent="0">
              <a:lnSpc>
                <a:spcPct val="90000"/>
              </a:lnSpc>
              <a:buNone/>
              <a:defRPr/>
            </a:pPr>
            <a:r>
              <a:rPr lang="en-US" sz="1900" dirty="0" err="1"/>
              <a:t>Nestadt</a:t>
            </a:r>
            <a:r>
              <a:rPr lang="en-US" sz="1900" dirty="0"/>
              <a:t> G, Samuels J, Riddle M, et al. A family study of obsessive-compulsive disorder. </a:t>
            </a:r>
            <a:r>
              <a:rPr lang="en-US" sz="1900" i="1" dirty="0"/>
              <a:t>Arch 	Gen Psychiatry. </a:t>
            </a:r>
            <a:r>
              <a:rPr lang="en-US" sz="1900" dirty="0"/>
              <a:t>2000; 57: 358-363. </a:t>
            </a:r>
          </a:p>
          <a:p>
            <a:pPr marL="0" indent="0">
              <a:lnSpc>
                <a:spcPct val="90000"/>
              </a:lnSpc>
              <a:buNone/>
              <a:defRPr/>
            </a:pPr>
            <a:r>
              <a:rPr lang="en-US" sz="1900" dirty="0" err="1"/>
              <a:t>Nestadt</a:t>
            </a:r>
            <a:r>
              <a:rPr lang="en-US" sz="1900" dirty="0"/>
              <a:t> G, </a:t>
            </a:r>
            <a:r>
              <a:rPr lang="en-US" sz="1900" dirty="0" err="1"/>
              <a:t>Grados</a:t>
            </a:r>
            <a:r>
              <a:rPr lang="en-US" sz="1900" dirty="0"/>
              <a:t> M, Samuels JF. Genetics of OCD. </a:t>
            </a:r>
            <a:r>
              <a:rPr lang="en-US" sz="1900" i="1" dirty="0" err="1"/>
              <a:t>Psychiatr</a:t>
            </a:r>
            <a:r>
              <a:rPr lang="en-US" sz="1900" i="1" dirty="0"/>
              <a:t> Clin North Am. </a:t>
            </a:r>
            <a:r>
              <a:rPr lang="en-US" sz="1900" dirty="0"/>
              <a:t>2010;33(1): 141-	158.</a:t>
            </a:r>
          </a:p>
          <a:p>
            <a:pPr marL="0" indent="0">
              <a:lnSpc>
                <a:spcPct val="90000"/>
              </a:lnSpc>
              <a:buNone/>
              <a:defRPr/>
            </a:pPr>
            <a:r>
              <a:rPr lang="en-US" sz="1900" dirty="0" err="1"/>
              <a:t>Mataix</a:t>
            </a:r>
            <a:r>
              <a:rPr lang="en-US" sz="1900" dirty="0"/>
              <a:t>-Cols D, </a:t>
            </a:r>
            <a:r>
              <a:rPr lang="en-US" sz="1900" dirty="0" err="1"/>
              <a:t>Boman</a:t>
            </a:r>
            <a:r>
              <a:rPr lang="en-US" sz="1900" dirty="0"/>
              <a:t> M, </a:t>
            </a:r>
            <a:r>
              <a:rPr lang="en-US" sz="1900" dirty="0" err="1"/>
              <a:t>Monzani</a:t>
            </a:r>
            <a:r>
              <a:rPr lang="en-US" sz="1900" dirty="0"/>
              <a:t> B, et al. Population-Based, Multigenerational 	Family Clustering Study of Obsessive-Compulsive Disorder. </a:t>
            </a:r>
            <a:r>
              <a:rPr lang="en-US" sz="1900" i="1" dirty="0"/>
              <a:t>JAMA Psychiatry. </a:t>
            </a:r>
            <a:r>
              <a:rPr lang="en-US" sz="1900" dirty="0"/>
              <a:t>2013; 	70(7): 709-717.</a:t>
            </a:r>
          </a:p>
          <a:p>
            <a:pPr marL="0" indent="0">
              <a:lnSpc>
                <a:spcPct val="90000"/>
              </a:lnSpc>
              <a:buNone/>
              <a:defRPr/>
            </a:pPr>
            <a:r>
              <a:rPr lang="en-US" sz="1900" dirty="0" err="1"/>
              <a:t>Mattheisen</a:t>
            </a:r>
            <a:r>
              <a:rPr lang="en-US" sz="1900" dirty="0"/>
              <a:t> M, Samuels JF, Wang Y, et al. Genome-wide association study in obsessive-compulsive disorder: results from the OCGAS. </a:t>
            </a:r>
            <a:r>
              <a:rPr lang="en-US" sz="1900" i="1" dirty="0"/>
              <a:t>Molecular Psychiatry. </a:t>
            </a:r>
            <a:r>
              <a:rPr lang="en-US" sz="1900" dirty="0"/>
              <a:t>2015; 20: 337-344.</a:t>
            </a:r>
          </a:p>
          <a:p>
            <a:pPr marL="0" indent="0">
              <a:lnSpc>
                <a:spcPct val="90000"/>
              </a:lnSpc>
              <a:buNone/>
              <a:defRPr/>
            </a:pPr>
            <a:r>
              <a:rPr lang="en-US" sz="1900" dirty="0"/>
              <a:t>Stewart SE, Yu D, Scharf JM, et al. Genome-wide association study of obsessive-compulsive disorder. </a:t>
            </a:r>
            <a:r>
              <a:rPr lang="en-US" sz="1900" i="1" dirty="0"/>
              <a:t>Molecular Psychiatry. </a:t>
            </a:r>
            <a:r>
              <a:rPr lang="en-US" sz="1900" dirty="0"/>
              <a:t>2013; 18: 788-798. </a:t>
            </a:r>
          </a:p>
          <a:p>
            <a:pPr marL="0" indent="0">
              <a:lnSpc>
                <a:spcPct val="90000"/>
              </a:lnSpc>
              <a:buNone/>
              <a:defRPr/>
            </a:pPr>
            <a:r>
              <a:rPr lang="en-US" sz="1900" dirty="0"/>
              <a:t>Taylor S. Molecular genetics of obsessive-compulsive disorder: a </a:t>
            </a:r>
            <a:r>
              <a:rPr lang="en-US" sz="1900" dirty="0" err="1"/>
              <a:t>comprehenisive</a:t>
            </a:r>
            <a:r>
              <a:rPr lang="en-US" sz="1900" dirty="0"/>
              <a:t> meta-analysis of genetic association studies. </a:t>
            </a:r>
            <a:r>
              <a:rPr lang="en-US" sz="1900" i="1" dirty="0"/>
              <a:t>Mol Psychiatry. </a:t>
            </a:r>
            <a:r>
              <a:rPr lang="en-US" sz="1900" dirty="0"/>
              <a:t>2013;18(7):799-805.</a:t>
            </a:r>
          </a:p>
          <a:p>
            <a:pPr marL="0" indent="0">
              <a:lnSpc>
                <a:spcPct val="90000"/>
              </a:lnSpc>
              <a:buNone/>
              <a:defRPr/>
            </a:pPr>
            <a:endParaRPr lang="en-US" sz="1900" dirty="0"/>
          </a:p>
          <a:p>
            <a:pPr>
              <a:lnSpc>
                <a:spcPct val="90000"/>
              </a:lnSpc>
            </a:pPr>
            <a:endParaRPr lang="en-US" sz="1900" dirty="0"/>
          </a:p>
        </p:txBody>
      </p:sp>
    </p:spTree>
    <p:extLst>
      <p:ext uri="{BB962C8B-B14F-4D97-AF65-F5344CB8AC3E}">
        <p14:creationId xmlns:p14="http://schemas.microsoft.com/office/powerpoint/2010/main" val="1752792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228600"/>
            <a:ext cx="10972800" cy="1143000"/>
          </a:xfrm>
        </p:spPr>
        <p:txBody>
          <a:bodyPr/>
          <a:lstStyle/>
          <a:p>
            <a:pPr algn="l"/>
            <a:r>
              <a:rPr lang="en-US" dirty="0">
                <a:solidFill>
                  <a:schemeClr val="accent2">
                    <a:lumMod val="20000"/>
                    <a:lumOff val="80000"/>
                  </a:schemeClr>
                </a:solidFill>
              </a:rPr>
              <a:t>Neuropsychology of OCD – 2013 meta-analysis</a:t>
            </a:r>
          </a:p>
        </p:txBody>
      </p:sp>
      <p:sp>
        <p:nvSpPr>
          <p:cNvPr id="7" name="Rectangle 6"/>
          <p:cNvSpPr/>
          <p:nvPr/>
        </p:nvSpPr>
        <p:spPr>
          <a:xfrm>
            <a:off x="457200" y="6179553"/>
            <a:ext cx="10591800" cy="523220"/>
          </a:xfrm>
          <a:prstGeom prst="rect">
            <a:avLst/>
          </a:prstGeom>
        </p:spPr>
        <p:txBody>
          <a:bodyPr wrap="square">
            <a:spAutoFit/>
          </a:bodyPr>
          <a:lstStyle/>
          <a:p>
            <a:pPr>
              <a:defRPr/>
            </a:pPr>
            <a:r>
              <a:rPr lang="en-US" sz="1400" dirty="0" err="1">
                <a:solidFill>
                  <a:schemeClr val="bg1"/>
                </a:solidFill>
              </a:rPr>
              <a:t>Abramovitch</a:t>
            </a:r>
            <a:r>
              <a:rPr lang="en-US" sz="1400" dirty="0">
                <a:solidFill>
                  <a:schemeClr val="bg1"/>
                </a:solidFill>
              </a:rPr>
              <a:t> A, Abramowitz JS, </a:t>
            </a:r>
            <a:r>
              <a:rPr lang="en-US" sz="1400" dirty="0" err="1">
                <a:solidFill>
                  <a:schemeClr val="bg1"/>
                </a:solidFill>
              </a:rPr>
              <a:t>Mittelman</a:t>
            </a:r>
            <a:r>
              <a:rPr lang="en-US" sz="1400" dirty="0">
                <a:solidFill>
                  <a:schemeClr val="bg1"/>
                </a:solidFill>
              </a:rPr>
              <a:t> A.  The neuropsychology of adult obsessive-compulsive disorder: A meta-analysis. </a:t>
            </a:r>
            <a:r>
              <a:rPr lang="en-US" sz="1400" i="1" dirty="0">
                <a:solidFill>
                  <a:schemeClr val="bg1"/>
                </a:solidFill>
              </a:rPr>
              <a:t>Clinical Psychology Review.</a:t>
            </a:r>
            <a:r>
              <a:rPr lang="en-US" sz="1400" dirty="0">
                <a:solidFill>
                  <a:schemeClr val="bg1"/>
                </a:solidFill>
              </a:rPr>
              <a:t> 2013.  33:1163-1171.</a:t>
            </a:r>
          </a:p>
        </p:txBody>
      </p:sp>
      <p:pic>
        <p:nvPicPr>
          <p:cNvPr id="12" name="Content Placeholder 11"/>
          <p:cNvPicPr>
            <a:picLocks noGrp="1" noChangeAspect="1"/>
          </p:cNvPicPr>
          <p:nvPr>
            <p:ph idx="1"/>
          </p:nvPr>
        </p:nvPicPr>
        <p:blipFill>
          <a:blip r:embed="rId3"/>
          <a:stretch>
            <a:fillRect/>
          </a:stretch>
        </p:blipFill>
        <p:spPr>
          <a:xfrm>
            <a:off x="426340" y="1779295"/>
            <a:ext cx="11184244" cy="4038600"/>
          </a:xfrm>
          <a:prstGeom prst="rect">
            <a:avLst/>
          </a:prstGeom>
          <a:ln>
            <a:solidFill>
              <a:srgbClr val="FFFFFF"/>
            </a:solidFill>
          </a:ln>
        </p:spPr>
      </p:pic>
      <p:sp>
        <p:nvSpPr>
          <p:cNvPr id="15" name="Rectangle: Rounded Corners 14"/>
          <p:cNvSpPr/>
          <p:nvPr/>
        </p:nvSpPr>
        <p:spPr>
          <a:xfrm>
            <a:off x="5990278" y="3048000"/>
            <a:ext cx="639122" cy="609600"/>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p:cNvSpPr/>
          <p:nvPr/>
        </p:nvSpPr>
        <p:spPr>
          <a:xfrm>
            <a:off x="5990278" y="4019258"/>
            <a:ext cx="562922" cy="17174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6028378" y="2712828"/>
            <a:ext cx="562922" cy="23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968063" y="2286000"/>
            <a:ext cx="661337" cy="228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6028378" y="4343400"/>
            <a:ext cx="524822" cy="2092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685800" y="4191000"/>
            <a:ext cx="1219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360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US" sz="4000">
                <a:solidFill>
                  <a:srgbClr val="FFFFFF"/>
                </a:solidFill>
              </a:rPr>
              <a:t>Neurotransmitters</a:t>
            </a:r>
          </a:p>
        </p:txBody>
      </p:sp>
      <p:sp>
        <p:nvSpPr>
          <p:cNvPr id="3" name="Content Placeholder 2"/>
          <p:cNvSpPr>
            <a:spLocks noGrp="1"/>
          </p:cNvSpPr>
          <p:nvPr>
            <p:ph idx="1"/>
          </p:nvPr>
        </p:nvSpPr>
        <p:spPr>
          <a:xfrm>
            <a:off x="1371599" y="2318197"/>
            <a:ext cx="9724031" cy="3683358"/>
          </a:xfrm>
        </p:spPr>
        <p:txBody>
          <a:bodyPr anchor="ctr">
            <a:normAutofit/>
          </a:bodyPr>
          <a:lstStyle/>
          <a:p>
            <a:r>
              <a:rPr lang="en-US" sz="2000"/>
              <a:t>Serotonin</a:t>
            </a:r>
          </a:p>
          <a:p>
            <a:pPr lvl="1"/>
            <a:r>
              <a:rPr lang="en-US" sz="2000"/>
              <a:t>Serotonin hypothesis comes from observation of drug effects (clomipramine)</a:t>
            </a:r>
          </a:p>
          <a:p>
            <a:pPr lvl="1"/>
            <a:r>
              <a:rPr lang="en-US" sz="2000"/>
              <a:t>SSRI </a:t>
            </a:r>
            <a:r>
              <a:rPr lang="en-US" sz="2000">
                <a:sym typeface="Wingdings" panose="05000000000000000000" pitchFamily="2" charset="2"/>
              </a:rPr>
              <a:t>increased binding to striatal D2 receptors</a:t>
            </a:r>
          </a:p>
          <a:p>
            <a:pPr lvl="1"/>
            <a:r>
              <a:rPr lang="en-US" sz="2000">
                <a:sym typeface="Wingdings" panose="05000000000000000000" pitchFamily="2" charset="2"/>
              </a:rPr>
              <a:t>5HT both activating and inhibitory on striatal dopaminergic neurons</a:t>
            </a:r>
            <a:endParaRPr lang="en-US" sz="2000"/>
          </a:p>
          <a:p>
            <a:r>
              <a:rPr lang="en-US" sz="2000"/>
              <a:t>Dopamine</a:t>
            </a:r>
          </a:p>
          <a:p>
            <a:pPr lvl="1"/>
            <a:r>
              <a:rPr lang="en-US" sz="2000"/>
              <a:t>Depletion of dopamine in caudate leads to impaired performance on reversal learning</a:t>
            </a:r>
          </a:p>
          <a:p>
            <a:pPr lvl="1"/>
            <a:r>
              <a:rPr lang="en-US" sz="2000"/>
              <a:t>Depletion of dopamine in OFC leads to impaired extinction </a:t>
            </a:r>
          </a:p>
          <a:p>
            <a:r>
              <a:rPr lang="en-US" sz="2000"/>
              <a:t>Glutamate</a:t>
            </a:r>
          </a:p>
          <a:p>
            <a:r>
              <a:rPr lang="en-US" sz="2000"/>
              <a:t>GABA</a:t>
            </a:r>
          </a:p>
        </p:txBody>
      </p:sp>
    </p:spTree>
    <p:extLst>
      <p:ext uri="{BB962C8B-B14F-4D97-AF65-F5344CB8AC3E}">
        <p14:creationId xmlns:p14="http://schemas.microsoft.com/office/powerpoint/2010/main" val="571335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TXnyjrFmF8"/>
          <p:cNvPicPr>
            <a:picLocks noGrp="1" noRot="1" noChangeAspect="1"/>
          </p:cNvPicPr>
          <p:nvPr>
            <p:ph idx="1"/>
            <a:videoFile r:link="rId1"/>
          </p:nvPr>
        </p:nvPicPr>
        <p:blipFill>
          <a:blip r:embed="rId3"/>
          <a:stretch>
            <a:fillRect/>
          </a:stretch>
        </p:blipFill>
        <p:spPr>
          <a:xfrm>
            <a:off x="1655234" y="228600"/>
            <a:ext cx="8805332" cy="4953000"/>
          </a:xfrm>
          <a:prstGeom prst="rect">
            <a:avLst/>
          </a:prstGeom>
        </p:spPr>
      </p:pic>
    </p:spTree>
    <p:extLst>
      <p:ext uri="{BB962C8B-B14F-4D97-AF65-F5344CB8AC3E}">
        <p14:creationId xmlns:p14="http://schemas.microsoft.com/office/powerpoint/2010/main" val="2035610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3100">
                <a:solidFill>
                  <a:srgbClr val="FFFFFF"/>
                </a:solidFill>
              </a:rPr>
              <a:t>References - Neurotransmitters</a:t>
            </a:r>
          </a:p>
        </p:txBody>
      </p:sp>
      <p:sp>
        <p:nvSpPr>
          <p:cNvPr id="4" name="Content Placeholder 3"/>
          <p:cNvSpPr>
            <a:spLocks noGrp="1"/>
          </p:cNvSpPr>
          <p:nvPr>
            <p:ph idx="1"/>
          </p:nvPr>
        </p:nvSpPr>
        <p:spPr>
          <a:xfrm>
            <a:off x="4810259" y="649480"/>
            <a:ext cx="6555347" cy="5546047"/>
          </a:xfrm>
          <a:prstGeom prst="rect">
            <a:avLst/>
          </a:prstGeom>
        </p:spPr>
        <p:txBody>
          <a:bodyPr anchor="ctr">
            <a:normAutofit/>
          </a:bodyPr>
          <a:lstStyle/>
          <a:p>
            <a:pPr marL="0" indent="0">
              <a:buNone/>
              <a:defRPr/>
            </a:pPr>
            <a:r>
              <a:rPr lang="en-US" sz="2000" dirty="0" err="1"/>
              <a:t>Navailles</a:t>
            </a:r>
            <a:r>
              <a:rPr lang="en-US" sz="2000" dirty="0"/>
              <a:t> S, De </a:t>
            </a:r>
            <a:r>
              <a:rPr lang="en-US" sz="2000" dirty="0" err="1"/>
              <a:t>Deurwaerdere</a:t>
            </a:r>
            <a:r>
              <a:rPr lang="en-US" sz="2000" dirty="0"/>
              <a:t> P. Presynaptic control of serotonin on striatal dopamine function. </a:t>
            </a:r>
            <a:r>
              <a:rPr lang="en-US" sz="2000" i="1" dirty="0"/>
              <a:t>Psychopharmacology (</a:t>
            </a:r>
            <a:r>
              <a:rPr lang="en-US" sz="2000" i="1" dirty="0" err="1"/>
              <a:t>Berl</a:t>
            </a:r>
            <a:r>
              <a:rPr lang="en-US" sz="2000" i="1" dirty="0"/>
              <a:t>). </a:t>
            </a:r>
            <a:r>
              <a:rPr lang="en-US" sz="2000" dirty="0"/>
              <a:t>2011;213(2-3):213-242. </a:t>
            </a:r>
          </a:p>
          <a:p>
            <a:pPr marL="0" indent="0">
              <a:buNone/>
              <a:defRPr/>
            </a:pPr>
            <a:r>
              <a:rPr lang="en-US" sz="2000" dirty="0" err="1"/>
              <a:t>Pauls</a:t>
            </a:r>
            <a:r>
              <a:rPr lang="en-US" sz="2000" dirty="0"/>
              <a:t> DL, </a:t>
            </a:r>
            <a:r>
              <a:rPr lang="en-US" sz="2000" dirty="0" err="1"/>
              <a:t>Abramovitch</a:t>
            </a:r>
            <a:r>
              <a:rPr lang="en-US" sz="2000" dirty="0"/>
              <a:t> A, Rauch SL, Geller DA.  Obsessive-compulsive disorder: an integrative genetic and neurobiological perspective. </a:t>
            </a:r>
            <a:r>
              <a:rPr lang="en-US" sz="2000" i="1" dirty="0"/>
              <a:t>Nature Reviews </a:t>
            </a:r>
            <a:r>
              <a:rPr lang="en-US" sz="2000" i="1" dirty="0" err="1"/>
              <a:t>Neuroscients</a:t>
            </a:r>
            <a:r>
              <a:rPr lang="en-US" sz="2000" i="1" dirty="0"/>
              <a:t>. </a:t>
            </a:r>
            <a:r>
              <a:rPr lang="en-US" sz="2000" dirty="0"/>
              <a:t>2014;15:410-424. </a:t>
            </a:r>
          </a:p>
          <a:p>
            <a:pPr>
              <a:defRPr/>
            </a:pPr>
            <a:endParaRPr lang="en-US" sz="2000" dirty="0"/>
          </a:p>
          <a:p>
            <a:pPr>
              <a:defRPr/>
            </a:pPr>
            <a:endParaRPr lang="en-US" sz="2000" dirty="0"/>
          </a:p>
        </p:txBody>
      </p:sp>
    </p:spTree>
    <p:extLst>
      <p:ext uri="{BB962C8B-B14F-4D97-AF65-F5344CB8AC3E}">
        <p14:creationId xmlns:p14="http://schemas.microsoft.com/office/powerpoint/2010/main" val="442165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76600" y="61913"/>
            <a:ext cx="4724400" cy="6796087"/>
          </a:xfrm>
        </p:spPr>
      </p:pic>
      <p:sp>
        <p:nvSpPr>
          <p:cNvPr id="63491" name="TextBox 2"/>
          <p:cNvSpPr txBox="1">
            <a:spLocks noChangeArrowheads="1"/>
          </p:cNvSpPr>
          <p:nvPr/>
        </p:nvSpPr>
        <p:spPr bwMode="auto">
          <a:xfrm>
            <a:off x="8569325" y="1"/>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dirty="0">
                <a:solidFill>
                  <a:schemeClr val="bg1"/>
                </a:solidFill>
              </a:rPr>
              <a:t>38</a:t>
            </a:r>
          </a:p>
        </p:txBody>
      </p:sp>
      <p:sp>
        <p:nvSpPr>
          <p:cNvPr id="2" name="Rectangle 1"/>
          <p:cNvSpPr/>
          <p:nvPr/>
        </p:nvSpPr>
        <p:spPr>
          <a:xfrm>
            <a:off x="7992649" y="5943600"/>
            <a:ext cx="4179518" cy="830997"/>
          </a:xfrm>
          <a:prstGeom prst="rect">
            <a:avLst/>
          </a:prstGeom>
        </p:spPr>
        <p:txBody>
          <a:bodyPr wrap="square">
            <a:spAutoFit/>
          </a:bodyPr>
          <a:lstStyle/>
          <a:p>
            <a:pPr>
              <a:defRPr/>
            </a:pPr>
            <a:r>
              <a:rPr lang="en-US" sz="1600" dirty="0">
                <a:solidFill>
                  <a:schemeClr val="bg1"/>
                </a:solidFill>
              </a:rPr>
              <a:t>Image downloaded from: </a:t>
            </a:r>
            <a:r>
              <a:rPr lang="en-US" sz="160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http://commons.wikimedia.org/wiki/File:Basal_ganglia_circuits.svg</a:t>
            </a:r>
            <a:endParaRPr lang="en-US" sz="1600" dirty="0">
              <a:solidFill>
                <a:schemeClr val="tx1">
                  <a:lumMod val="50000"/>
                  <a:lumOff val="50000"/>
                </a:schemeClr>
              </a:solidFill>
            </a:endParaRPr>
          </a:p>
        </p:txBody>
      </p:sp>
      <p:sp>
        <p:nvSpPr>
          <p:cNvPr id="3" name="TextBox 2"/>
          <p:cNvSpPr txBox="1"/>
          <p:nvPr/>
        </p:nvSpPr>
        <p:spPr>
          <a:xfrm>
            <a:off x="457200" y="228600"/>
            <a:ext cx="1981200" cy="1323439"/>
          </a:xfrm>
          <a:prstGeom prst="rect">
            <a:avLst/>
          </a:prstGeom>
          <a:noFill/>
        </p:spPr>
        <p:txBody>
          <a:bodyPr wrap="square" rtlCol="0">
            <a:spAutoFit/>
          </a:bodyPr>
          <a:lstStyle/>
          <a:p>
            <a:r>
              <a:rPr lang="en-US" sz="4000" dirty="0">
                <a:solidFill>
                  <a:schemeClr val="bg1"/>
                </a:solidFill>
              </a:rPr>
              <a:t>Basal Ganglia</a:t>
            </a:r>
          </a:p>
        </p:txBody>
      </p:sp>
      <p:sp>
        <p:nvSpPr>
          <p:cNvPr id="7" name="TextBox 6">
            <a:extLst>
              <a:ext uri="{FF2B5EF4-FFF2-40B4-BE49-F238E27FC236}">
                <a16:creationId xmlns:a16="http://schemas.microsoft.com/office/drawing/2014/main" id="{D8947E48-BC62-4C0C-A747-DEE88D783011}"/>
              </a:ext>
            </a:extLst>
          </p:cNvPr>
          <p:cNvSpPr txBox="1"/>
          <p:nvPr/>
        </p:nvSpPr>
        <p:spPr>
          <a:xfrm>
            <a:off x="8305800" y="307976"/>
            <a:ext cx="3687121" cy="830997"/>
          </a:xfrm>
          <a:prstGeom prst="rect">
            <a:avLst/>
          </a:prstGeom>
          <a:noFill/>
        </p:spPr>
        <p:txBody>
          <a:bodyPr wrap="square">
            <a:spAutoFit/>
          </a:bodyPr>
          <a:lstStyle/>
          <a:p>
            <a:r>
              <a:rPr lang="en-US" altLang="en-US" sz="2400" dirty="0">
                <a:solidFill>
                  <a:prstClr val="white"/>
                </a:solidFill>
              </a:rPr>
              <a:t>Cortico-striatal-thalamic-</a:t>
            </a:r>
            <a:r>
              <a:rPr lang="en-US" altLang="en-US" sz="2400" dirty="0" err="1">
                <a:solidFill>
                  <a:prstClr val="white"/>
                </a:solidFill>
              </a:rPr>
              <a:t>cortico</a:t>
            </a:r>
            <a:r>
              <a:rPr lang="en-US" altLang="en-US" sz="2400" dirty="0">
                <a:solidFill>
                  <a:prstClr val="white"/>
                </a:solidFill>
              </a:rPr>
              <a:t> (CSTC) pathways</a:t>
            </a:r>
            <a:endParaRPr lang="en-US" sz="2400" dirty="0"/>
          </a:p>
        </p:txBody>
      </p:sp>
    </p:spTree>
    <p:extLst>
      <p:ext uri="{BB962C8B-B14F-4D97-AF65-F5344CB8AC3E}">
        <p14:creationId xmlns:p14="http://schemas.microsoft.com/office/powerpoint/2010/main" val="93917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013" y="3752849"/>
            <a:ext cx="3290887" cy="2452687"/>
          </a:xfrm>
        </p:spPr>
        <p:txBody>
          <a:bodyPr anchor="ctr">
            <a:normAutofit/>
          </a:bodyPr>
          <a:lstStyle/>
          <a:p>
            <a:r>
              <a:rPr lang="en-US" sz="3600"/>
              <a:t>Treatment</a:t>
            </a:r>
          </a:p>
        </p:txBody>
      </p:sp>
      <p:pic>
        <p:nvPicPr>
          <p:cNvPr id="5" name="Picture 4">
            <a:extLst>
              <a:ext uri="{FF2B5EF4-FFF2-40B4-BE49-F238E27FC236}">
                <a16:creationId xmlns:a16="http://schemas.microsoft.com/office/drawing/2014/main" id="{2B9DB062-31CB-48C2-B794-907455D594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072" b="1033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4223982" y="3752850"/>
            <a:ext cx="7485413" cy="2452687"/>
          </a:xfrm>
        </p:spPr>
        <p:txBody>
          <a:bodyPr anchor="ctr">
            <a:normAutofit/>
          </a:bodyPr>
          <a:lstStyle/>
          <a:p>
            <a:r>
              <a:rPr lang="en-US" sz="2400" dirty="0"/>
              <a:t>Combination of serotonergic medication plus ERP yields best results</a:t>
            </a:r>
          </a:p>
          <a:p>
            <a:r>
              <a:rPr lang="en-US" sz="2400" dirty="0"/>
              <a:t>20-40% of patients do not respond to conventional treatment</a:t>
            </a:r>
          </a:p>
          <a:p>
            <a:r>
              <a:rPr lang="en-US" sz="2400" dirty="0"/>
              <a:t>Only 20-37% achieve complete recovery.</a:t>
            </a:r>
          </a:p>
        </p:txBody>
      </p:sp>
    </p:spTree>
    <p:extLst>
      <p:ext uri="{BB962C8B-B14F-4D97-AF65-F5344CB8AC3E}">
        <p14:creationId xmlns:p14="http://schemas.microsoft.com/office/powerpoint/2010/main" val="1688373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US" sz="4000">
                <a:solidFill>
                  <a:srgbClr val="FFFFFF"/>
                </a:solidFill>
              </a:rPr>
              <a:t>References – treatment response</a:t>
            </a:r>
          </a:p>
        </p:txBody>
      </p:sp>
      <p:sp>
        <p:nvSpPr>
          <p:cNvPr id="3" name="Content Placeholder 2"/>
          <p:cNvSpPr>
            <a:spLocks noGrp="1"/>
          </p:cNvSpPr>
          <p:nvPr>
            <p:ph idx="1"/>
          </p:nvPr>
        </p:nvSpPr>
        <p:spPr>
          <a:xfrm>
            <a:off x="1371599" y="2318197"/>
            <a:ext cx="9724031" cy="3683358"/>
          </a:xfrm>
        </p:spPr>
        <p:txBody>
          <a:bodyPr anchor="ctr">
            <a:normAutofit/>
          </a:bodyPr>
          <a:lstStyle/>
          <a:p>
            <a:pPr marL="0" indent="0">
              <a:buNone/>
            </a:pPr>
            <a:r>
              <a:rPr lang="en-US" sz="2000" dirty="0"/>
              <a:t>Ponniah K, </a:t>
            </a:r>
            <a:r>
              <a:rPr lang="en-US" sz="2000" dirty="0" err="1"/>
              <a:t>Magiati</a:t>
            </a:r>
            <a:r>
              <a:rPr lang="en-US" sz="2000" dirty="0"/>
              <a:t> I, </a:t>
            </a:r>
            <a:r>
              <a:rPr lang="en-US" sz="2000" dirty="0" err="1"/>
              <a:t>Hollon</a:t>
            </a:r>
            <a:r>
              <a:rPr lang="en-US" sz="2000" dirty="0"/>
              <a:t> SD. An update on the efficacy of psychological therapies in the treatment of obsessive-compulsive disorder in adults. </a:t>
            </a:r>
            <a:r>
              <a:rPr lang="en-US" sz="2000" i="1" dirty="0"/>
              <a:t>J Obsessive </a:t>
            </a:r>
            <a:r>
              <a:rPr lang="en-US" sz="2000" i="1" dirty="0" err="1"/>
              <a:t>Compuls</a:t>
            </a:r>
            <a:r>
              <a:rPr lang="en-US" sz="2000" i="1" dirty="0"/>
              <a:t> </a:t>
            </a:r>
            <a:r>
              <a:rPr lang="en-US" sz="2000" i="1" dirty="0" err="1"/>
              <a:t>Relat</a:t>
            </a:r>
            <a:r>
              <a:rPr lang="en-US" sz="2000" i="1" dirty="0"/>
              <a:t> Disord.</a:t>
            </a:r>
            <a:r>
              <a:rPr lang="en-US" sz="2000" dirty="0"/>
              <a:t>2013 2(2): 207-218. </a:t>
            </a:r>
          </a:p>
          <a:p>
            <a:pPr marL="0" indent="0">
              <a:buNone/>
            </a:pPr>
            <a:r>
              <a:rPr lang="en-US" sz="2000" dirty="0" err="1"/>
              <a:t>Foa</a:t>
            </a:r>
            <a:r>
              <a:rPr lang="en-US" sz="2000" dirty="0"/>
              <a:t> EB, Liebowitz MR, Kozak MJ, et al. Randomized, placebo-controlled trial of exposure and ritual prevention, clomipramine, and their combination in the treatment of obsessive-compulsive disorder. </a:t>
            </a:r>
            <a:r>
              <a:rPr lang="en-US" sz="2000" i="1" dirty="0"/>
              <a:t>Am J 	Psychiatry.</a:t>
            </a:r>
            <a:r>
              <a:rPr lang="en-US" sz="2000" dirty="0"/>
              <a:t>2005;162(1):151-61. </a:t>
            </a:r>
          </a:p>
          <a:p>
            <a:pPr marL="0" indent="0">
              <a:buNone/>
            </a:pPr>
            <a:r>
              <a:rPr lang="en-US" sz="2000" dirty="0"/>
              <a:t>Simpson HB, Huppert JD, </a:t>
            </a:r>
            <a:r>
              <a:rPr lang="en-US" sz="2000" dirty="0" err="1"/>
              <a:t>Petkova</a:t>
            </a:r>
            <a:r>
              <a:rPr lang="en-US" sz="2000" dirty="0"/>
              <a:t> E, </a:t>
            </a:r>
            <a:r>
              <a:rPr lang="en-US" sz="2000" dirty="0" err="1"/>
              <a:t>Foa</a:t>
            </a:r>
            <a:r>
              <a:rPr lang="en-US" sz="2000" dirty="0"/>
              <a:t> EB, Liebowitz MR. Response versus remission in obsessive-compulsive disorder. </a:t>
            </a:r>
            <a:r>
              <a:rPr lang="en-US" sz="2000" i="1" dirty="0"/>
              <a:t>J Clin Psychiatry. </a:t>
            </a:r>
            <a:r>
              <a:rPr lang="en-US" sz="2000" dirty="0"/>
              <a:t>2006;67(2):269-276</a:t>
            </a:r>
          </a:p>
          <a:p>
            <a:pPr marL="0" indent="0">
              <a:buNone/>
            </a:pPr>
            <a:r>
              <a:rPr lang="en-US" sz="2000" dirty="0"/>
              <a:t>Skoog G, Skoog I. A 40-year follow-up of patients with obsessive-compulsive disorder. </a:t>
            </a:r>
            <a:r>
              <a:rPr lang="en-US" sz="2000" i="1" dirty="0"/>
              <a:t>Arch Gen Psychiatry.</a:t>
            </a:r>
            <a:r>
              <a:rPr lang="en-US" sz="2000" dirty="0"/>
              <a:t>1999;56(2):121-127. </a:t>
            </a:r>
          </a:p>
          <a:p>
            <a:endParaRPr lang="en-US" sz="2000" dirty="0"/>
          </a:p>
        </p:txBody>
      </p:sp>
    </p:spTree>
    <p:extLst>
      <p:ext uri="{BB962C8B-B14F-4D97-AF65-F5344CB8AC3E}">
        <p14:creationId xmlns:p14="http://schemas.microsoft.com/office/powerpoint/2010/main" val="1491860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a:t>Medication</a:t>
            </a:r>
          </a:p>
        </p:txBody>
      </p:sp>
      <p:sp>
        <p:nvSpPr>
          <p:cNvPr id="3" name="Content Placeholder 2"/>
          <p:cNvSpPr>
            <a:spLocks noGrp="1"/>
          </p:cNvSpPr>
          <p:nvPr>
            <p:ph idx="1"/>
          </p:nvPr>
        </p:nvSpPr>
        <p:spPr>
          <a:xfrm>
            <a:off x="4965431" y="2438400"/>
            <a:ext cx="6586489" cy="3785419"/>
          </a:xfrm>
        </p:spPr>
        <p:txBody>
          <a:bodyPr>
            <a:normAutofit/>
          </a:bodyPr>
          <a:lstStyle/>
          <a:p>
            <a:r>
              <a:rPr lang="en-US" sz="2400" dirty="0"/>
              <a:t>Serotonergic medications 1</a:t>
            </a:r>
            <a:r>
              <a:rPr lang="en-US" sz="2400" baseline="30000" dirty="0"/>
              <a:t>st</a:t>
            </a:r>
            <a:r>
              <a:rPr lang="en-US" sz="2400" dirty="0"/>
              <a:t> line</a:t>
            </a:r>
          </a:p>
          <a:p>
            <a:pPr lvl="1"/>
            <a:r>
              <a:rPr lang="en-US" sz="2400" dirty="0"/>
              <a:t>12 weeks is a sufficient trial!</a:t>
            </a:r>
          </a:p>
          <a:p>
            <a:r>
              <a:rPr lang="en-US" sz="2400" dirty="0"/>
              <a:t>Antipsychotics</a:t>
            </a:r>
          </a:p>
          <a:p>
            <a:r>
              <a:rPr lang="en-US" sz="2400" dirty="0"/>
              <a:t>Benzodiazepines</a:t>
            </a:r>
          </a:p>
          <a:p>
            <a:r>
              <a:rPr lang="en-US" sz="2400" dirty="0"/>
              <a:t>Other: stimulants, glutamate modulating agents </a:t>
            </a:r>
          </a:p>
        </p:txBody>
      </p:sp>
      <p:pic>
        <p:nvPicPr>
          <p:cNvPr id="11" name="Picture 2" descr="C:\Users\Rachel\Dropbox\OCD Work\Images\germ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575" r="2673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F64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645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nSpc>
                <a:spcPct val="90000"/>
              </a:lnSpc>
            </a:pPr>
            <a:r>
              <a:rPr lang="en-US" sz="3200" kern="1200">
                <a:solidFill>
                  <a:schemeClr val="bg1"/>
                </a:solidFill>
                <a:latin typeface="+mj-lt"/>
                <a:ea typeface="+mj-ea"/>
                <a:cs typeface="+mj-cs"/>
              </a:rPr>
              <a:t>Serotonergic Medications</a:t>
            </a:r>
            <a:endParaRPr lang="en-US" sz="3200" kern="1200" baseline="30000">
              <a:solidFill>
                <a:schemeClr val="bg1"/>
              </a:solidFill>
              <a:latin typeface="+mj-lt"/>
              <a:ea typeface="+mj-ea"/>
              <a:cs typeface="+mj-cs"/>
            </a:endParaRPr>
          </a:p>
        </p:txBody>
      </p:sp>
      <p:graphicFrame>
        <p:nvGraphicFramePr>
          <p:cNvPr id="4" name="Table 3"/>
          <p:cNvGraphicFramePr>
            <a:graphicFrameLocks noGrp="1"/>
          </p:cNvGraphicFramePr>
          <p:nvPr>
            <p:extLst>
              <p:ext uri="{D42A27DB-BD31-4B8C-83A1-F6EECF244321}">
                <p14:modId xmlns:p14="http://schemas.microsoft.com/office/powerpoint/2010/main" val="4242792151"/>
              </p:ext>
            </p:extLst>
          </p:nvPr>
        </p:nvGraphicFramePr>
        <p:xfrm>
          <a:off x="768802" y="1675227"/>
          <a:ext cx="10654397" cy="4394202"/>
        </p:xfrm>
        <a:graphic>
          <a:graphicData uri="http://schemas.openxmlformats.org/drawingml/2006/table">
            <a:tbl>
              <a:tblPr firstRow="1" bandRow="1">
                <a:tableStyleId>{5C22544A-7EE6-4342-B048-85BDC9FD1C3A}</a:tableStyleId>
              </a:tblPr>
              <a:tblGrid>
                <a:gridCol w="4513495">
                  <a:extLst>
                    <a:ext uri="{9D8B030D-6E8A-4147-A177-3AD203B41FA5}">
                      <a16:colId xmlns:a16="http://schemas.microsoft.com/office/drawing/2014/main" val="20000"/>
                    </a:ext>
                  </a:extLst>
                </a:gridCol>
                <a:gridCol w="6140902">
                  <a:extLst>
                    <a:ext uri="{9D8B030D-6E8A-4147-A177-3AD203B41FA5}">
                      <a16:colId xmlns:a16="http://schemas.microsoft.com/office/drawing/2014/main" val="20001"/>
                    </a:ext>
                  </a:extLst>
                </a:gridCol>
              </a:tblGrid>
              <a:tr h="713094">
                <a:tc>
                  <a:txBody>
                    <a:bodyPr/>
                    <a:lstStyle/>
                    <a:p>
                      <a:r>
                        <a:rPr lang="en-US" sz="1900"/>
                        <a:t>SSRI</a:t>
                      </a:r>
                    </a:p>
                  </a:txBody>
                  <a:tcPr marL="96364" marR="96364" marT="48182" marB="48182"/>
                </a:tc>
                <a:tc>
                  <a:txBody>
                    <a:bodyPr/>
                    <a:lstStyle/>
                    <a:p>
                      <a:r>
                        <a:rPr lang="en-US" sz="1900"/>
                        <a:t>FDA Max Dose (mg)/OCD Max </a:t>
                      </a:r>
                      <a:r>
                        <a:rPr lang="en-US" sz="1900" baseline="0"/>
                        <a:t>Dose/Occasionally Prescribed</a:t>
                      </a:r>
                      <a:endParaRPr lang="en-US" sz="1900"/>
                    </a:p>
                  </a:txBody>
                  <a:tcPr marL="96364" marR="96364" marT="48182" marB="48182"/>
                </a:tc>
                <a:extLst>
                  <a:ext uri="{0D108BD9-81ED-4DB2-BD59-A6C34878D82A}">
                    <a16:rowId xmlns:a16="http://schemas.microsoft.com/office/drawing/2014/main" val="10000"/>
                  </a:ext>
                </a:extLst>
              </a:tr>
              <a:tr h="424002">
                <a:tc>
                  <a:txBody>
                    <a:bodyPr/>
                    <a:lstStyle/>
                    <a:p>
                      <a:r>
                        <a:rPr lang="en-US" sz="1900"/>
                        <a:t>Citalopram</a:t>
                      </a:r>
                    </a:p>
                  </a:txBody>
                  <a:tcPr marL="96364" marR="96364" marT="48182" marB="48182"/>
                </a:tc>
                <a:tc>
                  <a:txBody>
                    <a:bodyPr/>
                    <a:lstStyle/>
                    <a:p>
                      <a:r>
                        <a:rPr lang="en-US" sz="1900" b="1"/>
                        <a:t>40</a:t>
                      </a:r>
                      <a:r>
                        <a:rPr lang="en-US" sz="1900"/>
                        <a:t>/80**/120**</a:t>
                      </a:r>
                    </a:p>
                  </a:txBody>
                  <a:tcPr marL="96364" marR="96364" marT="48182" marB="48182"/>
                </a:tc>
                <a:extLst>
                  <a:ext uri="{0D108BD9-81ED-4DB2-BD59-A6C34878D82A}">
                    <a16:rowId xmlns:a16="http://schemas.microsoft.com/office/drawing/2014/main" val="10001"/>
                  </a:ext>
                </a:extLst>
              </a:tr>
              <a:tr h="424002">
                <a:tc>
                  <a:txBody>
                    <a:bodyPr/>
                    <a:lstStyle/>
                    <a:p>
                      <a:r>
                        <a:rPr lang="en-US" sz="1900"/>
                        <a:t>Clomipramine*</a:t>
                      </a:r>
                    </a:p>
                  </a:txBody>
                  <a:tcPr marL="96364" marR="96364" marT="48182" marB="48182"/>
                </a:tc>
                <a:tc>
                  <a:txBody>
                    <a:bodyPr/>
                    <a:lstStyle/>
                    <a:p>
                      <a:r>
                        <a:rPr lang="en-US" sz="1900"/>
                        <a:t>250/</a:t>
                      </a:r>
                      <a:r>
                        <a:rPr lang="en-US" sz="1900" b="1"/>
                        <a:t>250</a:t>
                      </a:r>
                      <a:r>
                        <a:rPr lang="en-US" sz="1900"/>
                        <a:t>/keep plasma levels &lt;500ng/mL</a:t>
                      </a:r>
                    </a:p>
                  </a:txBody>
                  <a:tcPr marL="96364" marR="96364" marT="48182" marB="48182"/>
                </a:tc>
                <a:extLst>
                  <a:ext uri="{0D108BD9-81ED-4DB2-BD59-A6C34878D82A}">
                    <a16:rowId xmlns:a16="http://schemas.microsoft.com/office/drawing/2014/main" val="10002"/>
                  </a:ext>
                </a:extLst>
              </a:tr>
              <a:tr h="424002">
                <a:tc>
                  <a:txBody>
                    <a:bodyPr/>
                    <a:lstStyle/>
                    <a:p>
                      <a:r>
                        <a:rPr lang="en-US" sz="1900"/>
                        <a:t>Escitalopram</a:t>
                      </a:r>
                    </a:p>
                  </a:txBody>
                  <a:tcPr marL="96364" marR="96364" marT="48182" marB="48182"/>
                </a:tc>
                <a:tc>
                  <a:txBody>
                    <a:bodyPr/>
                    <a:lstStyle/>
                    <a:p>
                      <a:r>
                        <a:rPr lang="en-US" sz="1900"/>
                        <a:t>20/</a:t>
                      </a:r>
                      <a:r>
                        <a:rPr lang="en-US" sz="1900" b="1"/>
                        <a:t>40</a:t>
                      </a:r>
                      <a:r>
                        <a:rPr lang="en-US" sz="1900"/>
                        <a:t>/60</a:t>
                      </a:r>
                    </a:p>
                  </a:txBody>
                  <a:tcPr marL="96364" marR="96364" marT="48182" marB="48182"/>
                </a:tc>
                <a:extLst>
                  <a:ext uri="{0D108BD9-81ED-4DB2-BD59-A6C34878D82A}">
                    <a16:rowId xmlns:a16="http://schemas.microsoft.com/office/drawing/2014/main" val="10003"/>
                  </a:ext>
                </a:extLst>
              </a:tr>
              <a:tr h="424002">
                <a:tc>
                  <a:txBody>
                    <a:bodyPr/>
                    <a:lstStyle/>
                    <a:p>
                      <a:r>
                        <a:rPr lang="en-US" sz="1900"/>
                        <a:t>Fluoxetine*</a:t>
                      </a:r>
                    </a:p>
                  </a:txBody>
                  <a:tcPr marL="96364" marR="96364" marT="48182" marB="48182"/>
                </a:tc>
                <a:tc>
                  <a:txBody>
                    <a:bodyPr/>
                    <a:lstStyle/>
                    <a:p>
                      <a:r>
                        <a:rPr lang="en-US" sz="1900"/>
                        <a:t>80/</a:t>
                      </a:r>
                      <a:r>
                        <a:rPr lang="en-US" sz="1900" b="1"/>
                        <a:t>80</a:t>
                      </a:r>
                      <a:r>
                        <a:rPr lang="en-US" sz="1900"/>
                        <a:t>/120</a:t>
                      </a:r>
                    </a:p>
                  </a:txBody>
                  <a:tcPr marL="96364" marR="96364" marT="48182" marB="48182"/>
                </a:tc>
                <a:extLst>
                  <a:ext uri="{0D108BD9-81ED-4DB2-BD59-A6C34878D82A}">
                    <a16:rowId xmlns:a16="http://schemas.microsoft.com/office/drawing/2014/main" val="10004"/>
                  </a:ext>
                </a:extLst>
              </a:tr>
              <a:tr h="424002">
                <a:tc>
                  <a:txBody>
                    <a:bodyPr/>
                    <a:lstStyle/>
                    <a:p>
                      <a:r>
                        <a:rPr lang="en-US" sz="1900"/>
                        <a:t>Fluvoxamine*</a:t>
                      </a:r>
                    </a:p>
                  </a:txBody>
                  <a:tcPr marL="96364" marR="96364" marT="48182" marB="48182"/>
                </a:tc>
                <a:tc>
                  <a:txBody>
                    <a:bodyPr/>
                    <a:lstStyle/>
                    <a:p>
                      <a:r>
                        <a:rPr lang="en-US" sz="1900"/>
                        <a:t>300/</a:t>
                      </a:r>
                      <a:r>
                        <a:rPr lang="en-US" sz="1900" b="1"/>
                        <a:t>300</a:t>
                      </a:r>
                      <a:r>
                        <a:rPr lang="en-US" sz="1900"/>
                        <a:t>/450</a:t>
                      </a:r>
                    </a:p>
                  </a:txBody>
                  <a:tcPr marL="96364" marR="96364" marT="48182" marB="48182"/>
                </a:tc>
                <a:extLst>
                  <a:ext uri="{0D108BD9-81ED-4DB2-BD59-A6C34878D82A}">
                    <a16:rowId xmlns:a16="http://schemas.microsoft.com/office/drawing/2014/main" val="10005"/>
                  </a:ext>
                </a:extLst>
              </a:tr>
              <a:tr h="424002">
                <a:tc>
                  <a:txBody>
                    <a:bodyPr/>
                    <a:lstStyle/>
                    <a:p>
                      <a:r>
                        <a:rPr lang="en-US" sz="1900"/>
                        <a:t>Paroxetine*</a:t>
                      </a:r>
                    </a:p>
                  </a:txBody>
                  <a:tcPr marL="96364" marR="96364" marT="48182" marB="48182"/>
                </a:tc>
                <a:tc>
                  <a:txBody>
                    <a:bodyPr/>
                    <a:lstStyle/>
                    <a:p>
                      <a:r>
                        <a:rPr lang="en-US" sz="1900"/>
                        <a:t>50/</a:t>
                      </a:r>
                      <a:r>
                        <a:rPr lang="en-US" sz="1900" b="1"/>
                        <a:t>60</a:t>
                      </a:r>
                      <a:r>
                        <a:rPr lang="en-US" sz="1900"/>
                        <a:t>/100</a:t>
                      </a:r>
                    </a:p>
                  </a:txBody>
                  <a:tcPr marL="96364" marR="96364" marT="48182" marB="48182"/>
                </a:tc>
                <a:extLst>
                  <a:ext uri="{0D108BD9-81ED-4DB2-BD59-A6C34878D82A}">
                    <a16:rowId xmlns:a16="http://schemas.microsoft.com/office/drawing/2014/main" val="10006"/>
                  </a:ext>
                </a:extLst>
              </a:tr>
              <a:tr h="424002">
                <a:tc>
                  <a:txBody>
                    <a:bodyPr/>
                    <a:lstStyle/>
                    <a:p>
                      <a:r>
                        <a:rPr lang="en-US" sz="1900"/>
                        <a:t>Sertraline*</a:t>
                      </a:r>
                    </a:p>
                  </a:txBody>
                  <a:tcPr marL="96364" marR="96364" marT="48182" marB="48182"/>
                </a:tc>
                <a:tc>
                  <a:txBody>
                    <a:bodyPr/>
                    <a:lstStyle/>
                    <a:p>
                      <a:r>
                        <a:rPr lang="en-US" sz="1900"/>
                        <a:t>200/</a:t>
                      </a:r>
                      <a:r>
                        <a:rPr lang="en-US" sz="1900" b="1"/>
                        <a:t>200</a:t>
                      </a:r>
                      <a:r>
                        <a:rPr lang="en-US" sz="1900"/>
                        <a:t>/400</a:t>
                      </a:r>
                    </a:p>
                  </a:txBody>
                  <a:tcPr marL="96364" marR="96364" marT="48182" marB="48182"/>
                </a:tc>
                <a:extLst>
                  <a:ext uri="{0D108BD9-81ED-4DB2-BD59-A6C34878D82A}">
                    <a16:rowId xmlns:a16="http://schemas.microsoft.com/office/drawing/2014/main" val="10007"/>
                  </a:ext>
                </a:extLst>
              </a:tr>
              <a:tr h="713094">
                <a:tc gridSpan="2">
                  <a:txBody>
                    <a:bodyPr/>
                    <a:lstStyle/>
                    <a:p>
                      <a:r>
                        <a:rPr lang="en-US" sz="1900"/>
                        <a:t>* FDA</a:t>
                      </a:r>
                      <a:r>
                        <a:rPr lang="en-US" sz="1900" baseline="0"/>
                        <a:t> approved for treatment of OCD</a:t>
                      </a:r>
                    </a:p>
                    <a:p>
                      <a:r>
                        <a:rPr lang="en-US" sz="1900" baseline="0"/>
                        <a:t>**FDA 2011 warning for prolonged QTc at doses &gt;40mg</a:t>
                      </a:r>
                      <a:endParaRPr lang="en-US" sz="1900"/>
                    </a:p>
                  </a:txBody>
                  <a:tcPr marL="96364" marR="96364" marT="48182" marB="48182"/>
                </a:tc>
                <a:tc hMerge="1">
                  <a:txBody>
                    <a:bodyPr/>
                    <a:lstStyle/>
                    <a:p>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519848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13788" y="365125"/>
            <a:ext cx="4840010" cy="1807305"/>
          </a:xfrm>
        </p:spPr>
        <p:txBody>
          <a:bodyPr>
            <a:normAutofit/>
          </a:bodyPr>
          <a:lstStyle/>
          <a:p>
            <a:r>
              <a:rPr lang="en-US"/>
              <a:t>Learning Objectives</a:t>
            </a:r>
          </a:p>
        </p:txBody>
      </p:sp>
      <p:pic>
        <p:nvPicPr>
          <p:cNvPr id="5" name="Picture 4" descr="A picture containing person, hand, blue&#10;&#10;Description automatically generated">
            <a:extLst>
              <a:ext uri="{FF2B5EF4-FFF2-40B4-BE49-F238E27FC236}">
                <a16:creationId xmlns:a16="http://schemas.microsoft.com/office/drawing/2014/main" id="{1C4F7E1F-B62A-4A52-BF2C-9C0321D90B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4" r="20777"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6513788" y="2333297"/>
            <a:ext cx="4840010" cy="3843666"/>
          </a:xfrm>
        </p:spPr>
        <p:txBody>
          <a:bodyPr>
            <a:normAutofit/>
          </a:bodyPr>
          <a:lstStyle/>
          <a:p>
            <a:pPr lvl="0">
              <a:lnSpc>
                <a:spcPct val="90000"/>
              </a:lnSpc>
            </a:pPr>
            <a:r>
              <a:rPr lang="en-US" sz="1700" dirty="0"/>
              <a:t>Identify the DSM-5 diagnostic criteria for OCD</a:t>
            </a:r>
          </a:p>
          <a:p>
            <a:pPr lvl="0">
              <a:lnSpc>
                <a:spcPct val="90000"/>
              </a:lnSpc>
            </a:pPr>
            <a:r>
              <a:rPr lang="en-US" sz="1700" dirty="0"/>
              <a:t>Ask appropriate evaluation questions to uncover and identify a diagnosis of obsessive-compulsive disorder (OCD).  </a:t>
            </a:r>
          </a:p>
          <a:p>
            <a:pPr>
              <a:lnSpc>
                <a:spcPct val="90000"/>
              </a:lnSpc>
            </a:pPr>
            <a:r>
              <a:rPr lang="en-US" sz="1700" dirty="0"/>
              <a:t>Identify common comorbidities.</a:t>
            </a:r>
          </a:p>
          <a:p>
            <a:pPr>
              <a:lnSpc>
                <a:spcPct val="90000"/>
              </a:lnSpc>
            </a:pPr>
            <a:r>
              <a:rPr lang="en-US" sz="1700" dirty="0"/>
              <a:t>Describe the role of uncertainty in OCD.</a:t>
            </a:r>
          </a:p>
          <a:p>
            <a:pPr>
              <a:lnSpc>
                <a:spcPct val="90000"/>
              </a:lnSpc>
            </a:pPr>
            <a:r>
              <a:rPr lang="en-US" sz="1700" dirty="0"/>
              <a:t>Explain the biopsychosocial model of OCD</a:t>
            </a:r>
          </a:p>
          <a:p>
            <a:pPr>
              <a:lnSpc>
                <a:spcPct val="90000"/>
              </a:lnSpc>
            </a:pPr>
            <a:endParaRPr lang="en-US" sz="1700" dirty="0"/>
          </a:p>
        </p:txBody>
      </p:sp>
    </p:spTree>
    <p:extLst>
      <p:ext uri="{BB962C8B-B14F-4D97-AF65-F5344CB8AC3E}">
        <p14:creationId xmlns:p14="http://schemas.microsoft.com/office/powerpoint/2010/main" val="2099451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2">
                    <a:lumMod val="20000"/>
                    <a:lumOff val="80000"/>
                  </a:schemeClr>
                </a:solidFill>
              </a:rPr>
              <a:t>Clomipramine</a:t>
            </a:r>
          </a:p>
        </p:txBody>
      </p:sp>
      <p:graphicFrame>
        <p:nvGraphicFramePr>
          <p:cNvPr id="6" name="Content Placeholder 2">
            <a:extLst>
              <a:ext uri="{FF2B5EF4-FFF2-40B4-BE49-F238E27FC236}">
                <a16:creationId xmlns:a16="http://schemas.microsoft.com/office/drawing/2014/main" id="{71E3E14C-45BF-46D6-9142-EF02E8725650}"/>
              </a:ext>
            </a:extLst>
          </p:cNvPr>
          <p:cNvGraphicFramePr>
            <a:graphicFrameLocks noGrp="1"/>
          </p:cNvGraphicFramePr>
          <p:nvPr>
            <p:ph idx="1"/>
            <p:extLst>
              <p:ext uri="{D42A27DB-BD31-4B8C-83A1-F6EECF244321}">
                <p14:modId xmlns:p14="http://schemas.microsoft.com/office/powerpoint/2010/main" val="1426708124"/>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7924800" y="6429473"/>
            <a:ext cx="5257800" cy="307777"/>
          </a:xfrm>
          <a:prstGeom prst="rect">
            <a:avLst/>
          </a:prstGeom>
        </p:spPr>
        <p:txBody>
          <a:bodyPr wrap="square">
            <a:spAutoFit/>
          </a:bodyPr>
          <a:lstStyle/>
          <a:p>
            <a:r>
              <a:rPr lang="en-US" sz="1400" dirty="0">
                <a:solidFill>
                  <a:schemeClr val="tx1">
                    <a:lumMod val="50000"/>
                    <a:lumOff val="50000"/>
                  </a:schemeClr>
                </a:solidFill>
              </a:rPr>
              <a:t>http://ocd.stanford.edu/treatment/pharma.html</a:t>
            </a:r>
          </a:p>
        </p:txBody>
      </p:sp>
    </p:spTree>
    <p:extLst>
      <p:ext uri="{BB962C8B-B14F-4D97-AF65-F5344CB8AC3E}">
        <p14:creationId xmlns:p14="http://schemas.microsoft.com/office/powerpoint/2010/main" val="625593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5400"/>
              <a:t>CMI + SSRI</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r>
              <a:rPr lang="en-US" sz="2200"/>
              <a:t>Drug interactions</a:t>
            </a:r>
          </a:p>
          <a:p>
            <a:pPr lvl="1"/>
            <a:r>
              <a:rPr lang="en-US" sz="2200"/>
              <a:t>Fluvoxamine</a:t>
            </a:r>
          </a:p>
          <a:p>
            <a:pPr lvl="1"/>
            <a:r>
              <a:rPr lang="en-US" sz="2200"/>
              <a:t>Paroxetine and fluoxetine </a:t>
            </a:r>
          </a:p>
          <a:p>
            <a:r>
              <a:rPr lang="en-US" sz="2200"/>
              <a:t>Monitor plasma levels</a:t>
            </a:r>
          </a:p>
          <a:p>
            <a:endParaRPr lang="en-US" sz="2200"/>
          </a:p>
        </p:txBody>
      </p:sp>
      <p:pic>
        <p:nvPicPr>
          <p:cNvPr id="5" name="Picture 4">
            <a:extLst>
              <a:ext uri="{FF2B5EF4-FFF2-40B4-BE49-F238E27FC236}">
                <a16:creationId xmlns:a16="http://schemas.microsoft.com/office/drawing/2014/main" id="{76B91BEC-781F-4AE3-8AA9-D2C0D2601B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99" r="-2" b="1772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68844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4296" y="329184"/>
            <a:ext cx="6894576" cy="1783080"/>
          </a:xfrm>
        </p:spPr>
        <p:txBody>
          <a:bodyPr anchor="b">
            <a:normAutofit/>
          </a:bodyPr>
          <a:lstStyle/>
          <a:p>
            <a:r>
              <a:rPr lang="en-US" sz="5400"/>
              <a:t>Other Serotonergic Agents</a:t>
            </a:r>
          </a:p>
        </p:txBody>
      </p:sp>
      <p:pic>
        <p:nvPicPr>
          <p:cNvPr id="4" name="Picture 3">
            <a:extLst>
              <a:ext uri="{FF2B5EF4-FFF2-40B4-BE49-F238E27FC236}">
                <a16:creationId xmlns:a16="http://schemas.microsoft.com/office/drawing/2014/main" id="{AFAB1678-0082-4A3C-90C9-318539F7CA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61" r="9102"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54296" y="2706624"/>
            <a:ext cx="6894576" cy="3483864"/>
          </a:xfrm>
        </p:spPr>
        <p:txBody>
          <a:bodyPr>
            <a:normAutofit/>
          </a:bodyPr>
          <a:lstStyle/>
          <a:p>
            <a:r>
              <a:rPr lang="en-US" sz="2200"/>
              <a:t>Mirtazapine 15-30mg</a:t>
            </a:r>
          </a:p>
          <a:p>
            <a:pPr lvl="1"/>
            <a:r>
              <a:rPr lang="en-US" sz="2200"/>
              <a:t>Weight gain</a:t>
            </a:r>
          </a:p>
          <a:p>
            <a:r>
              <a:rPr lang="en-US" sz="2200"/>
              <a:t>SNRIs</a:t>
            </a:r>
          </a:p>
          <a:p>
            <a:pPr lvl="1"/>
            <a:r>
              <a:rPr lang="en-US" sz="2200"/>
              <a:t>Venlafaxine 225-350mg</a:t>
            </a:r>
          </a:p>
          <a:p>
            <a:r>
              <a:rPr lang="en-US" sz="2200"/>
              <a:t>Trazodone</a:t>
            </a:r>
          </a:p>
          <a:p>
            <a:pPr lvl="1"/>
            <a:r>
              <a:rPr lang="en-US" sz="2200"/>
              <a:t>250-600mg/day</a:t>
            </a:r>
          </a:p>
        </p:txBody>
      </p:sp>
    </p:spTree>
    <p:extLst>
      <p:ext uri="{BB962C8B-B14F-4D97-AF65-F5344CB8AC3E}">
        <p14:creationId xmlns:p14="http://schemas.microsoft.com/office/powerpoint/2010/main" val="345636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40080"/>
            <a:ext cx="4818888" cy="1481328"/>
          </a:xfrm>
        </p:spPr>
        <p:txBody>
          <a:bodyPr anchor="b">
            <a:normAutofit/>
          </a:bodyPr>
          <a:lstStyle/>
          <a:p>
            <a:r>
              <a:rPr lang="en-US" sz="5400"/>
              <a:t>Antipsychotics</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30936" y="2660904"/>
            <a:ext cx="4818888" cy="3547872"/>
          </a:xfrm>
        </p:spPr>
        <p:txBody>
          <a:bodyPr anchor="t">
            <a:normAutofit/>
          </a:bodyPr>
          <a:lstStyle/>
          <a:p>
            <a:pPr>
              <a:lnSpc>
                <a:spcPct val="90000"/>
              </a:lnSpc>
            </a:pPr>
            <a:r>
              <a:rPr lang="en-US" sz="1700"/>
              <a:t>Mixed results with antipsychotics</a:t>
            </a:r>
          </a:p>
          <a:p>
            <a:pPr>
              <a:lnSpc>
                <a:spcPct val="90000"/>
              </a:lnSpc>
            </a:pPr>
            <a:r>
              <a:rPr lang="en-US" sz="1700"/>
              <a:t>Those with comorbid tics more likely to respond</a:t>
            </a:r>
          </a:p>
          <a:p>
            <a:pPr>
              <a:lnSpc>
                <a:spcPct val="90000"/>
              </a:lnSpc>
            </a:pPr>
            <a:r>
              <a:rPr lang="en-US" sz="1700"/>
              <a:t>Haloperidol</a:t>
            </a:r>
          </a:p>
          <a:p>
            <a:pPr lvl="1">
              <a:lnSpc>
                <a:spcPct val="90000"/>
              </a:lnSpc>
            </a:pPr>
            <a:r>
              <a:rPr lang="en-US" sz="1700"/>
              <a:t>2-10mg</a:t>
            </a:r>
          </a:p>
          <a:p>
            <a:pPr>
              <a:lnSpc>
                <a:spcPct val="90000"/>
              </a:lnSpc>
            </a:pPr>
            <a:r>
              <a:rPr lang="en-US" sz="1700"/>
              <a:t>Quetiapine</a:t>
            </a:r>
          </a:p>
          <a:p>
            <a:pPr>
              <a:lnSpc>
                <a:spcPct val="90000"/>
              </a:lnSpc>
            </a:pPr>
            <a:r>
              <a:rPr lang="en-US" sz="1700"/>
              <a:t>Risperidone</a:t>
            </a:r>
          </a:p>
          <a:p>
            <a:pPr>
              <a:lnSpc>
                <a:spcPct val="90000"/>
              </a:lnSpc>
            </a:pPr>
            <a:r>
              <a:rPr lang="en-US" sz="1700"/>
              <a:t>Aripiprazole</a:t>
            </a:r>
          </a:p>
          <a:p>
            <a:pPr>
              <a:lnSpc>
                <a:spcPct val="90000"/>
              </a:lnSpc>
            </a:pPr>
            <a:r>
              <a:rPr lang="en-US" sz="1700"/>
              <a:t>Olanzapine</a:t>
            </a:r>
          </a:p>
          <a:p>
            <a:pPr>
              <a:lnSpc>
                <a:spcPct val="90000"/>
              </a:lnSpc>
            </a:pPr>
            <a:r>
              <a:rPr lang="en-US" sz="1700"/>
              <a:t>Atypicals may also </a:t>
            </a:r>
            <a:r>
              <a:rPr lang="en-US" sz="1700" u="sng"/>
              <a:t>exacerbate</a:t>
            </a:r>
            <a:r>
              <a:rPr lang="en-US" sz="1700"/>
              <a:t> OCD symptoms</a:t>
            </a:r>
          </a:p>
          <a:p>
            <a:pPr lvl="1">
              <a:lnSpc>
                <a:spcPct val="90000"/>
              </a:lnSpc>
            </a:pPr>
            <a:r>
              <a:rPr lang="en-US" sz="1700"/>
              <a:t>Clozapine most likely</a:t>
            </a:r>
          </a:p>
          <a:p>
            <a:pPr lvl="1">
              <a:lnSpc>
                <a:spcPct val="90000"/>
              </a:lnSpc>
            </a:pPr>
            <a:r>
              <a:rPr lang="en-US" sz="1700"/>
              <a:t>Case reports of Risperdal, olanzapine, and quetiapine</a:t>
            </a:r>
          </a:p>
        </p:txBody>
      </p:sp>
      <p:pic>
        <p:nvPicPr>
          <p:cNvPr id="4" name="Picture 3">
            <a:extLst>
              <a:ext uri="{FF2B5EF4-FFF2-40B4-BE49-F238E27FC236}">
                <a16:creationId xmlns:a16="http://schemas.microsoft.com/office/drawing/2014/main" id="{09B1BE82-C398-40E6-AF37-B8E015EA3A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4282" y="640080"/>
            <a:ext cx="4908500" cy="5577840"/>
          </a:xfrm>
          <a:prstGeom prst="rect">
            <a:avLst/>
          </a:prstGeom>
        </p:spPr>
      </p:pic>
    </p:spTree>
    <p:extLst>
      <p:ext uri="{BB962C8B-B14F-4D97-AF65-F5344CB8AC3E}">
        <p14:creationId xmlns:p14="http://schemas.microsoft.com/office/powerpoint/2010/main" val="2677685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5400"/>
              <a:t>Glutamate Modulators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r>
              <a:rPr lang="en-US" sz="2200"/>
              <a:t>Topiramate 50-400mg/day</a:t>
            </a:r>
          </a:p>
          <a:p>
            <a:pPr lvl="1"/>
            <a:r>
              <a:rPr lang="en-US" sz="2200"/>
              <a:t>Not well tolerated</a:t>
            </a:r>
          </a:p>
          <a:p>
            <a:r>
              <a:rPr lang="en-US" sz="2200"/>
              <a:t>Lamotrigine 100mg/day</a:t>
            </a:r>
          </a:p>
          <a:p>
            <a:r>
              <a:rPr lang="en-US" sz="2200"/>
              <a:t>Memantine 20mg/day</a:t>
            </a:r>
          </a:p>
          <a:p>
            <a:r>
              <a:rPr lang="en-US" sz="2200"/>
              <a:t>N-acetyl cysteine 1200mg bid</a:t>
            </a:r>
          </a:p>
          <a:p>
            <a:pPr lvl="1"/>
            <a:r>
              <a:rPr lang="en-US" sz="2200"/>
              <a:t>g.i. distress</a:t>
            </a:r>
          </a:p>
        </p:txBody>
      </p:sp>
      <p:pic>
        <p:nvPicPr>
          <p:cNvPr id="4" name="Picture 3">
            <a:extLst>
              <a:ext uri="{FF2B5EF4-FFF2-40B4-BE49-F238E27FC236}">
                <a16:creationId xmlns:a16="http://schemas.microsoft.com/office/drawing/2014/main" id="{ED21618C-850D-4D6F-A0C7-972742C818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57" r="251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42723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43193" y="489507"/>
            <a:ext cx="3091607" cy="1655483"/>
          </a:xfrm>
        </p:spPr>
        <p:txBody>
          <a:bodyPr anchor="b">
            <a:normAutofit/>
          </a:bodyPr>
          <a:lstStyle/>
          <a:p>
            <a:r>
              <a:rPr lang="en-US" sz="4000"/>
              <a:t>Stimulants</a:t>
            </a:r>
          </a:p>
        </p:txBody>
      </p:sp>
      <p:pic>
        <p:nvPicPr>
          <p:cNvPr id="4" name="Picture 3" descr="C:\Users\Rachel\Dropbox\OCD Work\Images\dead body B&amp;W cropp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141" r="1" b="1"/>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643193" y="2418408"/>
            <a:ext cx="2942813" cy="3540265"/>
          </a:xfrm>
        </p:spPr>
        <p:txBody>
          <a:bodyPr>
            <a:normAutofit/>
          </a:bodyPr>
          <a:lstStyle/>
          <a:p>
            <a:pPr>
              <a:lnSpc>
                <a:spcPct val="90000"/>
              </a:lnSpc>
            </a:pPr>
            <a:r>
              <a:rPr lang="en-US" sz="1700"/>
              <a:t>Two double-blind crossover trials and several case reports</a:t>
            </a:r>
          </a:p>
          <a:p>
            <a:pPr>
              <a:lnSpc>
                <a:spcPct val="90000"/>
              </a:lnSpc>
            </a:pPr>
            <a:r>
              <a:rPr lang="en-US" sz="1700"/>
              <a:t>5-wk double blind randomized study (augmentation):</a:t>
            </a:r>
          </a:p>
          <a:p>
            <a:pPr lvl="1">
              <a:lnSpc>
                <a:spcPct val="90000"/>
              </a:lnSpc>
            </a:pPr>
            <a:r>
              <a:rPr lang="en-US" sz="1700"/>
              <a:t>Dextroamphetamine 30mg/day: 33% response week 1 and week 5</a:t>
            </a:r>
          </a:p>
          <a:p>
            <a:pPr lvl="1">
              <a:lnSpc>
                <a:spcPct val="90000"/>
              </a:lnSpc>
            </a:pPr>
            <a:r>
              <a:rPr lang="en-US" sz="1700"/>
              <a:t>High dose caffeine – 300mg/day:  42% response week 1, 50% response week 5</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930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0579434E-5D3D-4106-924D-D41C5BDE3B18}"/>
              </a:ext>
            </a:extLst>
          </p:cNvPr>
          <p:cNvSpPr>
            <a:spLocks noGrp="1"/>
          </p:cNvSpPr>
          <p:nvPr>
            <p:ph type="title"/>
          </p:nvPr>
        </p:nvSpPr>
        <p:spPr>
          <a:xfrm>
            <a:off x="838200" y="1412488"/>
            <a:ext cx="2899189" cy="4363844"/>
          </a:xfrm>
        </p:spPr>
        <p:txBody>
          <a:bodyPr anchor="t">
            <a:normAutofit/>
          </a:bodyPr>
          <a:lstStyle/>
          <a:p>
            <a:r>
              <a:rPr lang="en-US" sz="3100">
                <a:solidFill>
                  <a:srgbClr val="FFFFFF"/>
                </a:solidFill>
              </a:rPr>
              <a:t>Other Agents (augmentation)</a:t>
            </a:r>
          </a:p>
        </p:txBody>
      </p:sp>
      <p:sp>
        <p:nvSpPr>
          <p:cNvPr id="3" name="Content Placeholder 2">
            <a:extLst>
              <a:ext uri="{FF2B5EF4-FFF2-40B4-BE49-F238E27FC236}">
                <a16:creationId xmlns:a16="http://schemas.microsoft.com/office/drawing/2014/main" id="{D1D226F7-1C4A-47E1-A649-5A8C00B6CE41}"/>
              </a:ext>
            </a:extLst>
          </p:cNvPr>
          <p:cNvSpPr>
            <a:spLocks noGrp="1"/>
          </p:cNvSpPr>
          <p:nvPr>
            <p:ph sz="half" idx="1"/>
          </p:nvPr>
        </p:nvSpPr>
        <p:spPr>
          <a:xfrm>
            <a:off x="4380855" y="1412489"/>
            <a:ext cx="3427283" cy="4363844"/>
          </a:xfrm>
        </p:spPr>
        <p:txBody>
          <a:bodyPr>
            <a:normAutofit/>
          </a:bodyPr>
          <a:lstStyle/>
          <a:p>
            <a:r>
              <a:rPr lang="en-US" sz="2000"/>
              <a:t>Benzodiazepines </a:t>
            </a:r>
          </a:p>
          <a:p>
            <a:pPr lvl="1"/>
            <a:r>
              <a:rPr lang="en-US" sz="2000"/>
              <a:t>Commonly used but minimal evidence</a:t>
            </a:r>
          </a:p>
          <a:p>
            <a:pPr lvl="1"/>
            <a:r>
              <a:rPr lang="en-US" sz="2000"/>
              <a:t>May impair learning in CBT/ERP</a:t>
            </a:r>
          </a:p>
          <a:p>
            <a:r>
              <a:rPr lang="en-US" sz="2000"/>
              <a:t>Ketamine</a:t>
            </a:r>
          </a:p>
          <a:p>
            <a:r>
              <a:rPr lang="en-US" sz="2000"/>
              <a:t>Ondansetron 1-4g/day</a:t>
            </a:r>
          </a:p>
          <a:p>
            <a:r>
              <a:rPr lang="en-US" sz="2000"/>
              <a:t>Lithium</a:t>
            </a:r>
          </a:p>
          <a:p>
            <a:pPr lvl="1"/>
            <a:r>
              <a:rPr lang="en-US" sz="2000"/>
              <a:t>Case reports</a:t>
            </a:r>
          </a:p>
          <a:p>
            <a:pPr lvl="1"/>
            <a:r>
              <a:rPr lang="en-US" sz="2000"/>
              <a:t>Efficacy clearly established with comorbid bipolar</a:t>
            </a:r>
          </a:p>
          <a:p>
            <a:endParaRPr lang="en-US" sz="2000"/>
          </a:p>
        </p:txBody>
      </p:sp>
      <p:cxnSp>
        <p:nvCxnSpPr>
          <p:cNvPr id="12"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02EE0DD-23D2-4878-A19E-B3EBD6CFF5EA}"/>
              </a:ext>
            </a:extLst>
          </p:cNvPr>
          <p:cNvSpPr>
            <a:spLocks noGrp="1"/>
          </p:cNvSpPr>
          <p:nvPr>
            <p:ph sz="half" idx="2"/>
          </p:nvPr>
        </p:nvSpPr>
        <p:spPr>
          <a:xfrm>
            <a:off x="8451604" y="1412489"/>
            <a:ext cx="3197701" cy="4363844"/>
          </a:xfrm>
        </p:spPr>
        <p:txBody>
          <a:bodyPr>
            <a:normAutofit/>
          </a:bodyPr>
          <a:lstStyle/>
          <a:p>
            <a:pPr>
              <a:lnSpc>
                <a:spcPct val="90000"/>
              </a:lnSpc>
            </a:pPr>
            <a:r>
              <a:rPr lang="en-US" sz="2000" dirty="0"/>
              <a:t>Buspirone 60mg/day</a:t>
            </a:r>
          </a:p>
          <a:p>
            <a:pPr lvl="1">
              <a:lnSpc>
                <a:spcPct val="90000"/>
              </a:lnSpc>
            </a:pPr>
            <a:r>
              <a:rPr lang="en-US" sz="2000" dirty="0"/>
              <a:t>Case series, inconsistent results</a:t>
            </a:r>
          </a:p>
          <a:p>
            <a:pPr>
              <a:lnSpc>
                <a:spcPct val="90000"/>
              </a:lnSpc>
            </a:pPr>
            <a:r>
              <a:rPr lang="en-US" sz="2000" dirty="0"/>
              <a:t>Once weekly morphine 30-45mg</a:t>
            </a:r>
          </a:p>
          <a:p>
            <a:pPr lvl="1">
              <a:lnSpc>
                <a:spcPct val="90000"/>
              </a:lnSpc>
            </a:pPr>
            <a:r>
              <a:rPr lang="en-US" sz="2000" dirty="0"/>
              <a:t>Double-blind cross-over study</a:t>
            </a:r>
          </a:p>
          <a:p>
            <a:pPr>
              <a:lnSpc>
                <a:spcPct val="90000"/>
              </a:lnSpc>
            </a:pPr>
            <a:r>
              <a:rPr lang="en-US" sz="2000" dirty="0"/>
              <a:t>Pindolol 2.5mg </a:t>
            </a:r>
            <a:r>
              <a:rPr lang="en-US" sz="2000" dirty="0" err="1"/>
              <a:t>tid</a:t>
            </a:r>
            <a:endParaRPr lang="en-US" sz="2000" dirty="0"/>
          </a:p>
          <a:p>
            <a:pPr lvl="1">
              <a:lnSpc>
                <a:spcPct val="90000"/>
              </a:lnSpc>
            </a:pPr>
            <a:r>
              <a:rPr lang="en-US" sz="2000" dirty="0"/>
              <a:t>Small double-blind placebo-controlled trial</a:t>
            </a:r>
          </a:p>
          <a:p>
            <a:pPr>
              <a:lnSpc>
                <a:spcPct val="90000"/>
              </a:lnSpc>
            </a:pPr>
            <a:r>
              <a:rPr lang="en-US" sz="2000" dirty="0" err="1"/>
              <a:t>Riluzole</a:t>
            </a:r>
            <a:r>
              <a:rPr lang="en-US" sz="2000" dirty="0"/>
              <a:t> 50mg bid</a:t>
            </a:r>
          </a:p>
          <a:p>
            <a:pPr lvl="1">
              <a:lnSpc>
                <a:spcPct val="90000"/>
              </a:lnSpc>
            </a:pPr>
            <a:r>
              <a:rPr lang="en-US" sz="2000" dirty="0"/>
              <a:t>Small open-label</a:t>
            </a:r>
          </a:p>
          <a:p>
            <a:pPr>
              <a:lnSpc>
                <a:spcPct val="90000"/>
              </a:lnSpc>
            </a:pPr>
            <a:endParaRPr lang="en-US" sz="2000" dirty="0"/>
          </a:p>
        </p:txBody>
      </p:sp>
    </p:spTree>
    <p:extLst>
      <p:ext uri="{BB962C8B-B14F-4D97-AF65-F5344CB8AC3E}">
        <p14:creationId xmlns:p14="http://schemas.microsoft.com/office/powerpoint/2010/main" val="2017819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References - medication</a:t>
            </a:r>
          </a:p>
        </p:txBody>
      </p:sp>
      <p:sp>
        <p:nvSpPr>
          <p:cNvPr id="3" name="Content Placeholder 2"/>
          <p:cNvSpPr>
            <a:spLocks noGrp="1"/>
          </p:cNvSpPr>
          <p:nvPr>
            <p:ph idx="1"/>
          </p:nvPr>
        </p:nvSpPr>
        <p:spPr>
          <a:xfrm>
            <a:off x="4810259" y="649480"/>
            <a:ext cx="6695941" cy="5546047"/>
          </a:xfrm>
        </p:spPr>
        <p:txBody>
          <a:bodyPr anchor="ctr">
            <a:normAutofit/>
          </a:bodyPr>
          <a:lstStyle/>
          <a:p>
            <a:pPr marL="0" indent="0">
              <a:buNone/>
            </a:pPr>
            <a:r>
              <a:rPr lang="en-US" sz="2000" dirty="0"/>
              <a:t>-American Psychiatric Association. Practice guideline for the treatment of patients with obsessive-compulsive disorder. Arlington, VA: American Psychiatric Association; 2007: available online at http//www.psych.org/psych_pract/treatg/pg/prac_guide.cfm.</a:t>
            </a:r>
          </a:p>
          <a:p>
            <a:pPr marL="0" indent="0">
              <a:buNone/>
            </a:pPr>
            <a:r>
              <a:rPr lang="en-US" sz="2000" dirty="0"/>
              <a:t>-Koran, LM and Simpson HB: Guideline Watch (March 2013): Practice Guideline for the treatment of patients with obsessive-compulsive disorder. Arlington, VA:  American Psychiatric Association; 2013.  Available online at psychiatryonline.org/guidelines. </a:t>
            </a:r>
          </a:p>
          <a:p>
            <a:pPr marL="0" indent="0">
              <a:buNone/>
            </a:pPr>
            <a:r>
              <a:rPr lang="en-US" sz="2000" dirty="0"/>
              <a:t>-</a:t>
            </a:r>
            <a:r>
              <a:rPr lang="en-US" sz="2000" dirty="0" err="1"/>
              <a:t>Starcevic</a:t>
            </a:r>
            <a:r>
              <a:rPr lang="en-US" sz="2000" dirty="0"/>
              <a:t> V, </a:t>
            </a:r>
            <a:r>
              <a:rPr lang="en-US" sz="2000" dirty="0" err="1"/>
              <a:t>Berle</a:t>
            </a:r>
            <a:r>
              <a:rPr lang="en-US" sz="2000" dirty="0"/>
              <a:t> D, do Rosario MC, et al. Use of benzodiazepines in obsessive-compulsive disorder. </a:t>
            </a:r>
            <a:r>
              <a:rPr lang="en-US" sz="2000" i="1" dirty="0"/>
              <a:t>Int Clin </a:t>
            </a:r>
            <a:r>
              <a:rPr lang="en-US" sz="2000" i="1" dirty="0" err="1"/>
              <a:t>Psychopharmacol</a:t>
            </a:r>
            <a:r>
              <a:rPr lang="en-US" sz="2000" i="1" dirty="0"/>
              <a:t>. </a:t>
            </a:r>
            <a:r>
              <a:rPr lang="en-US" sz="2000" dirty="0"/>
              <a:t>2016;1:27-33.  </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592878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5400"/>
              <a:t>Somatic Therapies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Autofit/>
          </a:bodyPr>
          <a:lstStyle/>
          <a:p>
            <a:pPr>
              <a:lnSpc>
                <a:spcPct val="90000"/>
              </a:lnSpc>
            </a:pPr>
            <a:r>
              <a:rPr lang="en-US" sz="2000" dirty="0"/>
              <a:t>Transcranial Magnetic Stimulation (</a:t>
            </a:r>
            <a:r>
              <a:rPr lang="en-US" sz="2000" dirty="0" err="1"/>
              <a:t>rTMS</a:t>
            </a:r>
            <a:r>
              <a:rPr lang="en-US" sz="2000" dirty="0"/>
              <a:t>)</a:t>
            </a:r>
          </a:p>
          <a:p>
            <a:pPr lvl="1">
              <a:lnSpc>
                <a:spcPct val="90000"/>
              </a:lnSpc>
            </a:pPr>
            <a:r>
              <a:rPr lang="en-US" sz="2000" dirty="0"/>
              <a:t>SMA, </a:t>
            </a:r>
            <a:r>
              <a:rPr lang="en-US" sz="2000" dirty="0" err="1"/>
              <a:t>mPFC</a:t>
            </a:r>
            <a:r>
              <a:rPr lang="en-US" sz="2000" dirty="0"/>
              <a:t>, </a:t>
            </a:r>
            <a:r>
              <a:rPr lang="en-US" sz="2000" dirty="0" err="1"/>
              <a:t>dmPFC</a:t>
            </a:r>
            <a:r>
              <a:rPr lang="en-US" sz="2000" dirty="0"/>
              <a:t>, </a:t>
            </a:r>
          </a:p>
          <a:p>
            <a:pPr lvl="1">
              <a:lnSpc>
                <a:spcPct val="90000"/>
              </a:lnSpc>
            </a:pPr>
            <a:r>
              <a:rPr lang="en-US" sz="2000" dirty="0"/>
              <a:t>High frequency (20Hz) deep (</a:t>
            </a:r>
            <a:r>
              <a:rPr lang="en-US" sz="2000" dirty="0" err="1"/>
              <a:t>Brainsway</a:t>
            </a:r>
            <a:r>
              <a:rPr lang="en-US" sz="2000" dirty="0"/>
              <a:t> coil) with positive results</a:t>
            </a:r>
          </a:p>
          <a:p>
            <a:pPr>
              <a:lnSpc>
                <a:spcPct val="90000"/>
              </a:lnSpc>
            </a:pPr>
            <a:r>
              <a:rPr lang="en-US" sz="2000" dirty="0"/>
              <a:t>Deep Brain Stimulation (DBS)</a:t>
            </a:r>
          </a:p>
          <a:p>
            <a:pPr>
              <a:lnSpc>
                <a:spcPct val="90000"/>
              </a:lnSpc>
            </a:pPr>
            <a:r>
              <a:rPr lang="en-US" sz="2000" dirty="0"/>
              <a:t>Ablative surgeries</a:t>
            </a:r>
          </a:p>
          <a:p>
            <a:pPr>
              <a:lnSpc>
                <a:spcPct val="90000"/>
              </a:lnSpc>
            </a:pPr>
            <a:r>
              <a:rPr lang="en-US" sz="2000" dirty="0"/>
              <a:t>ECT</a:t>
            </a:r>
          </a:p>
          <a:p>
            <a:pPr lvl="1">
              <a:lnSpc>
                <a:spcPct val="90000"/>
              </a:lnSpc>
            </a:pPr>
            <a:r>
              <a:rPr lang="en-US" sz="2000" dirty="0"/>
              <a:t>Not recommended as primary treatment for OCD</a:t>
            </a:r>
          </a:p>
          <a:p>
            <a:pPr lvl="1">
              <a:lnSpc>
                <a:spcPct val="90000"/>
              </a:lnSpc>
            </a:pPr>
            <a:r>
              <a:rPr lang="en-US" sz="2000" dirty="0"/>
              <a:t>For co-occurring depression</a:t>
            </a:r>
          </a:p>
        </p:txBody>
      </p:sp>
      <p:pic>
        <p:nvPicPr>
          <p:cNvPr id="4" name="Picture 3">
            <a:extLst>
              <a:ext uri="{FF2B5EF4-FFF2-40B4-BE49-F238E27FC236}">
                <a16:creationId xmlns:a16="http://schemas.microsoft.com/office/drawing/2014/main" id="{EAC323A9-690E-4C47-9C8D-99427B01EE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2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40344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532" y="504705"/>
            <a:ext cx="7886700" cy="1295400"/>
          </a:xfrm>
        </p:spPr>
        <p:txBody>
          <a:bodyPr>
            <a:normAutofit fontScale="90000"/>
          </a:bodyPr>
          <a:lstStyle/>
          <a:p>
            <a:pPr algn="l"/>
            <a:r>
              <a:rPr lang="en-US" dirty="0">
                <a:solidFill>
                  <a:schemeClr val="accent1">
                    <a:lumMod val="20000"/>
                    <a:lumOff val="80000"/>
                  </a:schemeClr>
                </a:solidFill>
              </a:rPr>
              <a:t>Deep Brain Stimulation for OCD</a:t>
            </a:r>
            <a:br>
              <a:rPr lang="en-US" dirty="0">
                <a:solidFill>
                  <a:schemeClr val="accent1">
                    <a:lumMod val="20000"/>
                    <a:lumOff val="80000"/>
                  </a:schemeClr>
                </a:solidFill>
              </a:rPr>
            </a:br>
            <a:r>
              <a:rPr lang="en-US" dirty="0">
                <a:solidFill>
                  <a:schemeClr val="accent1">
                    <a:lumMod val="20000"/>
                    <a:lumOff val="80000"/>
                  </a:schemeClr>
                </a:solidFill>
              </a:rPr>
              <a:t>   </a:t>
            </a:r>
            <a:r>
              <a:rPr lang="en-US" sz="3600" dirty="0">
                <a:solidFill>
                  <a:schemeClr val="accent6">
                    <a:lumMod val="40000"/>
                    <a:lumOff val="60000"/>
                  </a:schemeClr>
                </a:solidFill>
              </a:rPr>
              <a:t>Humanitarian Device Exemption – VC/VS</a:t>
            </a:r>
            <a:br>
              <a:rPr lang="en-US" dirty="0">
                <a:solidFill>
                  <a:schemeClr val="bg1"/>
                </a:solidFill>
              </a:rPr>
            </a:br>
            <a:endParaRPr lang="en-US" dirty="0">
              <a:solidFill>
                <a:schemeClr val="accent1">
                  <a:lumMod val="20000"/>
                  <a:lumOff val="80000"/>
                </a:schemeClr>
              </a:solidFill>
            </a:endParaRPr>
          </a:p>
        </p:txBody>
      </p:sp>
      <p:graphicFrame>
        <p:nvGraphicFramePr>
          <p:cNvPr id="7" name="Content Placeholder 2">
            <a:extLst>
              <a:ext uri="{FF2B5EF4-FFF2-40B4-BE49-F238E27FC236}">
                <a16:creationId xmlns:a16="http://schemas.microsoft.com/office/drawing/2014/main" id="{930A6C7E-81B2-4895-97EB-721172A0EAB1}"/>
              </a:ext>
            </a:extLst>
          </p:cNvPr>
          <p:cNvGraphicFramePr>
            <a:graphicFrameLocks noGrp="1"/>
          </p:cNvGraphicFramePr>
          <p:nvPr>
            <p:ph idx="1"/>
            <p:extLst>
              <p:ext uri="{D42A27DB-BD31-4B8C-83A1-F6EECF244321}">
                <p14:modId xmlns:p14="http://schemas.microsoft.com/office/powerpoint/2010/main" val="1334976260"/>
              </p:ext>
            </p:extLst>
          </p:nvPr>
        </p:nvGraphicFramePr>
        <p:xfrm>
          <a:off x="596106" y="1264782"/>
          <a:ext cx="998115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627346" y="5748419"/>
            <a:ext cx="8915400" cy="810478"/>
          </a:xfrm>
          <a:prstGeom prst="rect">
            <a:avLst/>
          </a:prstGeom>
        </p:spPr>
        <p:txBody>
          <a:bodyPr wrap="square">
            <a:spAutoFit/>
          </a:bodyPr>
          <a:lstStyle/>
          <a:p>
            <a:pPr>
              <a:defRPr/>
            </a:pPr>
            <a:endParaRPr lang="en-US" sz="1600" baseline="30000" dirty="0">
              <a:solidFill>
                <a:schemeClr val="bg1"/>
              </a:solidFill>
            </a:endParaRPr>
          </a:p>
          <a:p>
            <a:pPr>
              <a:defRPr/>
            </a:pPr>
            <a:r>
              <a:rPr lang="en-US" sz="1200" dirty="0" err="1">
                <a:solidFill>
                  <a:schemeClr val="tx1">
                    <a:lumMod val="50000"/>
                    <a:lumOff val="50000"/>
                  </a:schemeClr>
                </a:solidFill>
              </a:rPr>
              <a:t>Hamani</a:t>
            </a:r>
            <a:r>
              <a:rPr lang="en-US" sz="1200" dirty="0">
                <a:solidFill>
                  <a:schemeClr val="tx1">
                    <a:lumMod val="50000"/>
                    <a:lumOff val="50000"/>
                  </a:schemeClr>
                </a:solidFill>
              </a:rPr>
              <a:t> C, </a:t>
            </a:r>
            <a:r>
              <a:rPr lang="en-US" sz="1200" dirty="0" err="1">
                <a:solidFill>
                  <a:schemeClr val="tx1">
                    <a:lumMod val="50000"/>
                    <a:lumOff val="50000"/>
                  </a:schemeClr>
                </a:solidFill>
              </a:rPr>
              <a:t>Pilitsis</a:t>
            </a:r>
            <a:r>
              <a:rPr lang="en-US" sz="1200" dirty="0">
                <a:solidFill>
                  <a:schemeClr val="tx1">
                    <a:lumMod val="50000"/>
                    <a:lumOff val="50000"/>
                  </a:schemeClr>
                </a:solidFill>
              </a:rPr>
              <a:t> J, </a:t>
            </a:r>
            <a:r>
              <a:rPr lang="en-US" sz="1200" dirty="0" err="1">
                <a:solidFill>
                  <a:schemeClr val="tx1">
                    <a:lumMod val="50000"/>
                    <a:lumOff val="50000"/>
                  </a:schemeClr>
                </a:solidFill>
              </a:rPr>
              <a:t>Rughani</a:t>
            </a:r>
            <a:r>
              <a:rPr lang="en-US" sz="1200" dirty="0">
                <a:solidFill>
                  <a:schemeClr val="tx1">
                    <a:lumMod val="50000"/>
                    <a:lumOff val="50000"/>
                  </a:schemeClr>
                </a:solidFill>
              </a:rPr>
              <a:t> A. Deep brain stimulation for obsessive-compulsive disorder: systematic review and evidence-based guideline sponsored by the American society for stereotactic and functional neurosurgery and the 	congress of neurological surgeons (CNS) and endorsed by the CNS and American Association of Neurological Surgeons. </a:t>
            </a:r>
            <a:r>
              <a:rPr lang="en-US" sz="1200" i="1" dirty="0">
                <a:solidFill>
                  <a:schemeClr val="tx1">
                    <a:lumMod val="50000"/>
                    <a:lumOff val="50000"/>
                  </a:schemeClr>
                </a:solidFill>
              </a:rPr>
              <a:t>Neurosurgery. </a:t>
            </a:r>
            <a:r>
              <a:rPr lang="en-US" sz="1200" dirty="0">
                <a:solidFill>
                  <a:schemeClr val="tx1">
                    <a:lumMod val="50000"/>
                    <a:lumOff val="50000"/>
                  </a:schemeClr>
                </a:solidFill>
              </a:rPr>
              <a:t>2014. 75(4): 327-333.</a:t>
            </a:r>
          </a:p>
        </p:txBody>
      </p:sp>
    </p:spTree>
    <p:extLst>
      <p:ext uri="{BB962C8B-B14F-4D97-AF65-F5344CB8AC3E}">
        <p14:creationId xmlns:p14="http://schemas.microsoft.com/office/powerpoint/2010/main" val="3275454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81" b="26604"/>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A Warm-up Exercise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573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1371599" y="294538"/>
            <a:ext cx="9895951" cy="1033669"/>
          </a:xfrm>
        </p:spPr>
        <p:txBody>
          <a:bodyPr rtlCol="0">
            <a:normAutofit/>
          </a:bodyPr>
          <a:lstStyle/>
          <a:p>
            <a:pPr>
              <a:defRPr/>
            </a:pPr>
            <a:r>
              <a:rPr lang="en-US" sz="4000">
                <a:solidFill>
                  <a:srgbClr val="FFFFFF"/>
                </a:solidFill>
              </a:rPr>
              <a:t>References - Images</a:t>
            </a:r>
          </a:p>
        </p:txBody>
      </p:sp>
      <p:sp>
        <p:nvSpPr>
          <p:cNvPr id="3" name="Content Placeholder 2"/>
          <p:cNvSpPr>
            <a:spLocks noGrp="1"/>
          </p:cNvSpPr>
          <p:nvPr>
            <p:ph idx="1"/>
          </p:nvPr>
        </p:nvSpPr>
        <p:spPr>
          <a:xfrm>
            <a:off x="1371599" y="2318197"/>
            <a:ext cx="9724031" cy="3683358"/>
          </a:xfrm>
        </p:spPr>
        <p:txBody>
          <a:bodyPr rtlCol="0" anchor="ctr">
            <a:normAutofit/>
          </a:bodyPr>
          <a:lstStyle/>
          <a:p>
            <a:pPr marL="0" indent="0">
              <a:buNone/>
              <a:defRPr/>
            </a:pPr>
            <a:r>
              <a:rPr lang="en-US" sz="2000" dirty="0"/>
              <a:t>Images obtained from istockphoto.com.  Subscription # 14415225</a:t>
            </a:r>
            <a:r>
              <a:rPr lang="en-US" sz="2000" b="1" dirty="0"/>
              <a:t>.  </a:t>
            </a:r>
            <a:r>
              <a:rPr lang="en-US" sz="2000" dirty="0"/>
              <a:t>Downloaded April 2015.  </a:t>
            </a:r>
          </a:p>
        </p:txBody>
      </p:sp>
    </p:spTree>
    <p:extLst>
      <p:ext uri="{BB962C8B-B14F-4D97-AF65-F5344CB8AC3E}">
        <p14:creationId xmlns:p14="http://schemas.microsoft.com/office/powerpoint/2010/main" val="181548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43193" y="489507"/>
            <a:ext cx="3091607" cy="1655483"/>
          </a:xfrm>
        </p:spPr>
        <p:txBody>
          <a:bodyPr rtlCol="0" anchor="b">
            <a:normAutofit/>
          </a:bodyPr>
          <a:lstStyle/>
          <a:p>
            <a:pPr eaLnBrk="1" fontAlgn="auto" hangingPunct="1">
              <a:spcAft>
                <a:spcPts val="0"/>
              </a:spcAft>
              <a:defRPr/>
            </a:pPr>
            <a:r>
              <a:rPr lang="en-US" sz="4000"/>
              <a:t>Contact Information</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 b="21033"/>
          <a:stretch/>
        </p:blipFill>
        <p:spPr>
          <a:xfrm>
            <a:off x="20" y="431"/>
            <a:ext cx="8115280" cy="6408311"/>
          </a:xfrm>
          <a:prstGeom prst="rect">
            <a:avLst/>
          </a:prstGeom>
        </p:spPr>
      </p:pic>
      <p:sp>
        <p:nvSpPr>
          <p:cNvPr id="3" name="Content Placeholder 2"/>
          <p:cNvSpPr>
            <a:spLocks noGrp="1"/>
          </p:cNvSpPr>
          <p:nvPr>
            <p:ph idx="1"/>
          </p:nvPr>
        </p:nvSpPr>
        <p:spPr>
          <a:xfrm>
            <a:off x="8115296" y="2144990"/>
            <a:ext cx="4076704" cy="3540265"/>
          </a:xfrm>
        </p:spPr>
        <p:txBody>
          <a:bodyPr rtlCol="0">
            <a:normAutofit/>
          </a:bodyPr>
          <a:lstStyle/>
          <a:p>
            <a:pPr marL="0" indent="0" eaLnBrk="1" fontAlgn="auto" hangingPunct="1">
              <a:spcAft>
                <a:spcPts val="0"/>
              </a:spcAft>
              <a:buNone/>
              <a:defRPr/>
            </a:pPr>
            <a:r>
              <a:rPr lang="en-US" sz="1900" dirty="0">
                <a:hlinkClick r:id="rId3"/>
              </a:rPr>
              <a:t>Rachel.Davis@CUAnschutz.edu</a:t>
            </a:r>
            <a:r>
              <a:rPr lang="en-US" sz="1900" dirty="0"/>
              <a:t> </a:t>
            </a:r>
          </a:p>
          <a:p>
            <a:pPr marL="0" indent="0" eaLnBrk="1" fontAlgn="auto" hangingPunct="1">
              <a:spcAft>
                <a:spcPts val="0"/>
              </a:spcAft>
              <a:buNone/>
              <a:defRPr/>
            </a:pPr>
            <a:r>
              <a:rPr lang="en-US" sz="1900" dirty="0">
                <a:hlinkClick r:id="rId4"/>
              </a:rPr>
              <a:t>Emily.Hemendinger@CUAnschutz.edu</a:t>
            </a:r>
            <a:endParaRPr lang="en-US" sz="1900" dirty="0"/>
          </a:p>
          <a:p>
            <a:pPr marL="0" indent="0" eaLnBrk="1" fontAlgn="auto" hangingPunct="1">
              <a:spcAft>
                <a:spcPts val="0"/>
              </a:spcAft>
              <a:buNone/>
              <a:defRPr/>
            </a:pPr>
            <a:r>
              <a:rPr lang="en-US" sz="1900" dirty="0">
                <a:hlinkClick r:id="rId5"/>
              </a:rPr>
              <a:t>Stephanie.Lehto@CUAnschutz.edu</a:t>
            </a:r>
            <a:r>
              <a:rPr lang="en-US" sz="1900" dirty="0"/>
              <a:t> </a:t>
            </a:r>
          </a:p>
          <a:p>
            <a:pPr marL="0" indent="0" eaLnBrk="1" fontAlgn="auto" hangingPunct="1">
              <a:spcAft>
                <a:spcPts val="0"/>
              </a:spcAft>
              <a:buNone/>
              <a:defRPr/>
            </a:pPr>
            <a:endParaRPr lang="en-US" sz="2000" dirty="0"/>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856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r>
              <a:rPr lang="en-US" sz="5400"/>
              <a:t>Conflicts of Interest</a:t>
            </a:r>
          </a:p>
        </p:txBody>
      </p:sp>
      <p:pic>
        <p:nvPicPr>
          <p:cNvPr id="4" name="Picture 3" descr="C:\Users\Rachel\Dropbox\OCD Work\Images\cleaning bloody knife cropped.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659" r="1" b="22913"/>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7762" y="2706624"/>
            <a:ext cx="6251110" cy="3483864"/>
          </a:xfrm>
        </p:spPr>
        <p:txBody>
          <a:bodyPr>
            <a:normAutofit/>
          </a:bodyPr>
          <a:lstStyle/>
          <a:p>
            <a:r>
              <a:rPr lang="en-US" sz="2200" dirty="0"/>
              <a:t>Rachel Davis provides paid ad hoc consulting for Medtronic.</a:t>
            </a:r>
          </a:p>
          <a:p>
            <a:pPr marL="0" indent="0">
              <a:buNone/>
            </a:pPr>
            <a:endParaRPr lang="en-US" sz="2200" dirty="0"/>
          </a:p>
        </p:txBody>
      </p:sp>
    </p:spTree>
    <p:extLst>
      <p:ext uri="{BB962C8B-B14F-4D97-AF65-F5344CB8AC3E}">
        <p14:creationId xmlns:p14="http://schemas.microsoft.com/office/powerpoint/2010/main" val="913097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Jon Blank: From Brain Surgery to the Back-country - Obsessive-Compulsive Disorder | The Best of Us">
            <a:hlinkClick r:id="" action="ppaction://media"/>
            <a:extLst>
              <a:ext uri="{FF2B5EF4-FFF2-40B4-BE49-F238E27FC236}">
                <a16:creationId xmlns:a16="http://schemas.microsoft.com/office/drawing/2014/main" id="{EE22AB79-D91B-44EB-A0D3-3496E3528687}"/>
              </a:ext>
            </a:extLst>
          </p:cNvPr>
          <p:cNvPicPr>
            <a:picLocks noRot="1" noChangeAspect="1"/>
          </p:cNvPicPr>
          <p:nvPr>
            <a:videoFile r:link="rId1"/>
          </p:nvPr>
        </p:nvPicPr>
        <p:blipFill>
          <a:blip r:embed="rId3"/>
          <a:stretch>
            <a:fillRect/>
          </a:stretch>
        </p:blipFill>
        <p:spPr>
          <a:xfrm>
            <a:off x="1600200" y="928116"/>
            <a:ext cx="8852687" cy="5001768"/>
          </a:xfrm>
          <a:prstGeom prst="rect">
            <a:avLst/>
          </a:prstGeom>
        </p:spPr>
      </p:pic>
    </p:spTree>
    <p:extLst>
      <p:ext uri="{BB962C8B-B14F-4D97-AF65-F5344CB8AC3E}">
        <p14:creationId xmlns:p14="http://schemas.microsoft.com/office/powerpoint/2010/main" val="395648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2">
                    <a:lumMod val="20000"/>
                    <a:lumOff val="80000"/>
                  </a:schemeClr>
                </a:solidFill>
              </a:rPr>
              <a:t>OCD - DSM-5</a:t>
            </a:r>
          </a:p>
        </p:txBody>
      </p:sp>
      <p:graphicFrame>
        <p:nvGraphicFramePr>
          <p:cNvPr id="7" name="Content Placeholder 2">
            <a:extLst>
              <a:ext uri="{FF2B5EF4-FFF2-40B4-BE49-F238E27FC236}">
                <a16:creationId xmlns:a16="http://schemas.microsoft.com/office/drawing/2014/main" id="{54A3C798-2E6F-48AA-9C9C-8E0E0B40EFB0}"/>
              </a:ext>
            </a:extLst>
          </p:cNvPr>
          <p:cNvGraphicFramePr>
            <a:graphicFrameLocks noGrp="1"/>
          </p:cNvGraphicFramePr>
          <p:nvPr>
            <p:ph idx="1"/>
            <p:extLst>
              <p:ext uri="{D42A27DB-BD31-4B8C-83A1-F6EECF244321}">
                <p14:modId xmlns:p14="http://schemas.microsoft.com/office/powerpoint/2010/main" val="528252506"/>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473522" y="6126164"/>
            <a:ext cx="6147486" cy="507831"/>
          </a:xfrm>
          <a:prstGeom prst="rect">
            <a:avLst/>
          </a:prstGeom>
          <a:noFill/>
        </p:spPr>
        <p:txBody>
          <a:bodyPr wrap="square" rtlCol="0">
            <a:spAutoFit/>
          </a:bodyPr>
          <a:lstStyle/>
          <a:p>
            <a:r>
              <a:rPr lang="en-US" sz="1350" dirty="0">
                <a:solidFill>
                  <a:schemeClr val="accent6">
                    <a:lumMod val="20000"/>
                    <a:lumOff val="80000"/>
                  </a:schemeClr>
                </a:solidFill>
              </a:rPr>
              <a:t>American Psychiatric Association. (2013). Diagnostic and statistical manual of mental disorders: </a:t>
            </a:r>
            <a:r>
              <a:rPr lang="en-US" sz="1350" b="1" dirty="0">
                <a:solidFill>
                  <a:schemeClr val="accent6">
                    <a:lumMod val="20000"/>
                    <a:lumOff val="80000"/>
                  </a:schemeClr>
                </a:solidFill>
              </a:rPr>
              <a:t>DSM</a:t>
            </a:r>
            <a:r>
              <a:rPr lang="en-US" sz="1350" dirty="0">
                <a:solidFill>
                  <a:schemeClr val="accent6">
                    <a:lumMod val="20000"/>
                    <a:lumOff val="80000"/>
                  </a:schemeClr>
                </a:solidFill>
              </a:rPr>
              <a:t>-</a:t>
            </a:r>
            <a:r>
              <a:rPr lang="en-US" sz="1350" b="1" dirty="0">
                <a:solidFill>
                  <a:schemeClr val="accent6">
                    <a:lumMod val="20000"/>
                    <a:lumOff val="80000"/>
                  </a:schemeClr>
                </a:solidFill>
              </a:rPr>
              <a:t>5</a:t>
            </a:r>
            <a:r>
              <a:rPr lang="en-US" sz="1350" dirty="0">
                <a:solidFill>
                  <a:schemeClr val="accent6">
                    <a:lumMod val="20000"/>
                    <a:lumOff val="80000"/>
                  </a:schemeClr>
                </a:solidFill>
              </a:rPr>
              <a:t>. Washington, D.C: American Psychiatric Association.</a:t>
            </a:r>
          </a:p>
        </p:txBody>
      </p:sp>
      <p:pic>
        <p:nvPicPr>
          <p:cNvPr id="5" name="Picture 4" descr="A person in a blue shirt and tie&#10;&#10;Description automatically generated with low confidence">
            <a:extLst>
              <a:ext uri="{FF2B5EF4-FFF2-40B4-BE49-F238E27FC236}">
                <a16:creationId xmlns:a16="http://schemas.microsoft.com/office/drawing/2014/main" id="{1F00F93D-7B9C-4839-A99D-DF855F7B96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1008" y="3733800"/>
            <a:ext cx="3455661" cy="3048000"/>
          </a:xfrm>
          <a:prstGeom prst="rect">
            <a:avLst/>
          </a:prstGeom>
          <a:effectLst>
            <a:softEdge rad="508000"/>
          </a:effectLst>
        </p:spPr>
      </p:pic>
    </p:spTree>
    <p:extLst>
      <p:ext uri="{BB962C8B-B14F-4D97-AF65-F5344CB8AC3E}">
        <p14:creationId xmlns:p14="http://schemas.microsoft.com/office/powerpoint/2010/main" val="979146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a:t>Obsessions</a:t>
            </a:r>
          </a:p>
        </p:txBody>
      </p:sp>
      <p:sp>
        <p:nvSpPr>
          <p:cNvPr id="3" name="Content Placeholder 2"/>
          <p:cNvSpPr>
            <a:spLocks noGrp="1"/>
          </p:cNvSpPr>
          <p:nvPr>
            <p:ph idx="1"/>
          </p:nvPr>
        </p:nvSpPr>
        <p:spPr>
          <a:xfrm>
            <a:off x="4965431" y="2438400"/>
            <a:ext cx="6586489" cy="3785419"/>
          </a:xfrm>
        </p:spPr>
        <p:txBody>
          <a:bodyPr>
            <a:normAutofit/>
          </a:bodyPr>
          <a:lstStyle/>
          <a:p>
            <a:pPr marL="0" indent="0">
              <a:buNone/>
            </a:pPr>
            <a:r>
              <a:rPr lang="en-US" sz="2000" dirty="0"/>
              <a:t>1.  Recurrent and persistent thoughts, urges, or images</a:t>
            </a:r>
          </a:p>
          <a:p>
            <a:pPr lvl="1"/>
            <a:r>
              <a:rPr lang="en-US" sz="2000" dirty="0"/>
              <a:t>Intrusive and </a:t>
            </a:r>
            <a:r>
              <a:rPr lang="en-US" sz="2000" b="1" dirty="0"/>
              <a:t>unwanted</a:t>
            </a:r>
          </a:p>
          <a:p>
            <a:pPr lvl="1"/>
            <a:r>
              <a:rPr lang="en-US" sz="2000" dirty="0"/>
              <a:t>Cause anxiety or distress</a:t>
            </a:r>
          </a:p>
          <a:p>
            <a:pPr marL="0" indent="0">
              <a:buNone/>
            </a:pPr>
            <a:r>
              <a:rPr lang="en-US" sz="2000" dirty="0"/>
              <a:t>2.  Individual attempts to ignore, suppress, or neutralize</a:t>
            </a:r>
          </a:p>
          <a:p>
            <a:pPr marL="342900" lvl="1" indent="0">
              <a:buNone/>
            </a:pPr>
            <a:r>
              <a:rPr lang="en-US" sz="2000" dirty="0"/>
              <a:t>  </a:t>
            </a:r>
          </a:p>
        </p:txBody>
      </p:sp>
      <p:pic>
        <p:nvPicPr>
          <p:cNvPr id="5" name="Picture 4">
            <a:extLst>
              <a:ext uri="{FF2B5EF4-FFF2-40B4-BE49-F238E27FC236}">
                <a16:creationId xmlns:a16="http://schemas.microsoft.com/office/drawing/2014/main" id="{77592E02-9C5B-47BC-9683-618318E897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1990"/>
          <a:stretch/>
        </p:blipFill>
        <p:spPr>
          <a:xfrm flipH="1">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3AA83"/>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434914" y="5257800"/>
            <a:ext cx="6147486" cy="507831"/>
          </a:xfrm>
          <a:prstGeom prst="rect">
            <a:avLst/>
          </a:prstGeom>
          <a:noFill/>
        </p:spPr>
        <p:txBody>
          <a:bodyPr wrap="square" rtlCol="0">
            <a:spAutoFit/>
          </a:bodyPr>
          <a:lstStyle/>
          <a:p>
            <a:pPr>
              <a:spcAft>
                <a:spcPts val="600"/>
              </a:spcAft>
            </a:pPr>
            <a:r>
              <a:rPr lang="en-US" sz="1350" dirty="0">
                <a:solidFill>
                  <a:schemeClr val="tx1">
                    <a:lumMod val="50000"/>
                    <a:lumOff val="50000"/>
                  </a:schemeClr>
                </a:solidFill>
              </a:rPr>
              <a:t>American Psychiatric Association. (2013). Diagnostic and statistical manual of mental disorders: </a:t>
            </a:r>
            <a:r>
              <a:rPr lang="en-US" sz="1350" b="1" dirty="0">
                <a:solidFill>
                  <a:schemeClr val="tx1">
                    <a:lumMod val="50000"/>
                    <a:lumOff val="50000"/>
                  </a:schemeClr>
                </a:solidFill>
              </a:rPr>
              <a:t>DSM</a:t>
            </a:r>
            <a:r>
              <a:rPr lang="en-US" sz="1350" dirty="0">
                <a:solidFill>
                  <a:schemeClr val="tx1">
                    <a:lumMod val="50000"/>
                    <a:lumOff val="50000"/>
                  </a:schemeClr>
                </a:solidFill>
              </a:rPr>
              <a:t>-</a:t>
            </a:r>
            <a:r>
              <a:rPr lang="en-US" sz="1350" b="1" dirty="0">
                <a:solidFill>
                  <a:schemeClr val="tx1">
                    <a:lumMod val="50000"/>
                    <a:lumOff val="50000"/>
                  </a:schemeClr>
                </a:solidFill>
              </a:rPr>
              <a:t>5</a:t>
            </a:r>
            <a:r>
              <a:rPr lang="en-US" sz="1350" dirty="0">
                <a:solidFill>
                  <a:schemeClr val="tx1">
                    <a:lumMod val="50000"/>
                    <a:lumOff val="50000"/>
                  </a:schemeClr>
                </a:solidFill>
              </a:rPr>
              <a:t>. Washington, D.C: American Psychiatric Association.</a:t>
            </a:r>
          </a:p>
        </p:txBody>
      </p:sp>
    </p:spTree>
    <p:extLst>
      <p:ext uri="{BB962C8B-B14F-4D97-AF65-F5344CB8AC3E}">
        <p14:creationId xmlns:p14="http://schemas.microsoft.com/office/powerpoint/2010/main" val="4010929780"/>
      </p:ext>
    </p:extLst>
  </p:cSld>
  <p:clrMapOvr>
    <a:masterClrMapping/>
  </p:clrMapOvr>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22437</TotalTime>
  <Words>4659</Words>
  <Application>Microsoft Office PowerPoint</Application>
  <PresentationFormat>Widescreen</PresentationFormat>
  <Paragraphs>471</Paragraphs>
  <Slides>51</Slides>
  <Notes>33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Courier New</vt:lpstr>
      <vt:lpstr>Symbol</vt:lpstr>
      <vt:lpstr>Times New Roman</vt:lpstr>
      <vt:lpstr>Wingdings</vt:lpstr>
      <vt:lpstr>Office Theme</vt:lpstr>
      <vt:lpstr>Exposure and Response Prevention</vt:lpstr>
      <vt:lpstr>University of Colorado Anschutz  OCD Program</vt:lpstr>
      <vt:lpstr>OCD Overview</vt:lpstr>
      <vt:lpstr>Learning Objectives</vt:lpstr>
      <vt:lpstr>A Warm-up Exercise </vt:lpstr>
      <vt:lpstr>Conflicts of Interest</vt:lpstr>
      <vt:lpstr>PowerPoint Presentation</vt:lpstr>
      <vt:lpstr>OCD - DSM-5</vt:lpstr>
      <vt:lpstr>Obsessions</vt:lpstr>
      <vt:lpstr>Compulsions</vt:lpstr>
      <vt:lpstr>Triggers, Obsessions, and Feared Consequences</vt:lpstr>
      <vt:lpstr>Don’t confuse OCD with…</vt:lpstr>
      <vt:lpstr>OCD</vt:lpstr>
      <vt:lpstr>Biopsychosocial Model</vt:lpstr>
      <vt:lpstr>PowerPoint Presentation</vt:lpstr>
      <vt:lpstr>Cycle of OCD</vt:lpstr>
      <vt:lpstr>References</vt:lpstr>
      <vt:lpstr>Comorbidities in OCD</vt:lpstr>
      <vt:lpstr>Comorbidity of OCD and Anorexia Nervosa</vt:lpstr>
      <vt:lpstr>Eating Disorders and OCD</vt:lpstr>
      <vt:lpstr>OCD vs. Eating Disorders</vt:lpstr>
      <vt:lpstr>Eating disorders and OCD</vt:lpstr>
      <vt:lpstr>References - Comorbidities</vt:lpstr>
      <vt:lpstr>References - Comorbidities</vt:lpstr>
      <vt:lpstr>References - Comorbidities</vt:lpstr>
      <vt:lpstr>Diagnostic Questions</vt:lpstr>
      <vt:lpstr>Screening and Symptom Measures</vt:lpstr>
      <vt:lpstr>Genetics</vt:lpstr>
      <vt:lpstr>Candidate Genes</vt:lpstr>
      <vt:lpstr>References - Genetics</vt:lpstr>
      <vt:lpstr>Neuropsychology of OCD – 2013 meta-analysis</vt:lpstr>
      <vt:lpstr>Neurotransmitters</vt:lpstr>
      <vt:lpstr>PowerPoint Presentation</vt:lpstr>
      <vt:lpstr>References - Neurotransmitters</vt:lpstr>
      <vt:lpstr>PowerPoint Presentation</vt:lpstr>
      <vt:lpstr>Treatment</vt:lpstr>
      <vt:lpstr>References – treatment response</vt:lpstr>
      <vt:lpstr>Medication</vt:lpstr>
      <vt:lpstr>Serotonergic Medications</vt:lpstr>
      <vt:lpstr>Clomipramine</vt:lpstr>
      <vt:lpstr>CMI + SSRI</vt:lpstr>
      <vt:lpstr>Other Serotonergic Agents</vt:lpstr>
      <vt:lpstr>Antipsychotics</vt:lpstr>
      <vt:lpstr>Glutamate Modulators</vt:lpstr>
      <vt:lpstr>Stimulants</vt:lpstr>
      <vt:lpstr>Other Agents (augmentation)</vt:lpstr>
      <vt:lpstr>References - medication</vt:lpstr>
      <vt:lpstr>Somatic Therapies</vt:lpstr>
      <vt:lpstr>Deep Brain Stimulation for OCD    Humanitarian Device Exemption – VC/VS </vt:lpstr>
      <vt:lpstr>References - Images</vt:lpstr>
      <vt:lpstr>Contact Information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Students and OCD</dc:title>
  <dc:creator>Rachel Davis</dc:creator>
  <cp:lastModifiedBy>Rachel Davis</cp:lastModifiedBy>
  <cp:revision>357</cp:revision>
  <cp:lastPrinted>2015-05-16T01:40:29Z</cp:lastPrinted>
  <dcterms:created xsi:type="dcterms:W3CDTF">2015-03-16T01:52:53Z</dcterms:created>
  <dcterms:modified xsi:type="dcterms:W3CDTF">2021-07-18T21:12:06Z</dcterms:modified>
</cp:coreProperties>
</file>